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</p:sldIdLst>
  <p:sldSz cy="5143500" cx="9144000"/>
  <p:notesSz cx="6858000" cy="9144000"/>
  <p:embeddedFontLst>
    <p:embeddedFont>
      <p:font typeface="Roboto"/>
      <p:regular r:id="rId22"/>
      <p:bold r:id="rId23"/>
      <p:italic r:id="rId24"/>
      <p:boldItalic r:id="rId25"/>
    </p:embeddedFont>
    <p:embeddedFont>
      <p:font typeface="Hanken Grotesk"/>
      <p:regular r:id="rId26"/>
      <p:bold r:id="rId27"/>
      <p:italic r:id="rId28"/>
      <p:boldItalic r:id="rId2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font" Target="fonts/Roboto-regular.fntdata"/><Relationship Id="rId21" Type="http://schemas.openxmlformats.org/officeDocument/2006/relationships/slide" Target="slides/slide16.xml"/><Relationship Id="rId24" Type="http://schemas.openxmlformats.org/officeDocument/2006/relationships/font" Target="fonts/Roboto-italic.fntdata"/><Relationship Id="rId23" Type="http://schemas.openxmlformats.org/officeDocument/2006/relationships/font" Target="fonts/Roboto-bold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font" Target="fonts/HankenGrotesk-regular.fntdata"/><Relationship Id="rId25" Type="http://schemas.openxmlformats.org/officeDocument/2006/relationships/font" Target="fonts/Roboto-boldItalic.fntdata"/><Relationship Id="rId28" Type="http://schemas.openxmlformats.org/officeDocument/2006/relationships/font" Target="fonts/HankenGrotesk-italic.fntdata"/><Relationship Id="rId27" Type="http://schemas.openxmlformats.org/officeDocument/2006/relationships/font" Target="fonts/HankenGrotesk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font" Target="fonts/HankenGrotesk-bold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39ca4b7c1ef_0_6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39ca4b7c1ef_0_6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39ca4b7c1ef_1_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" name="Google Shape;135;g39ca4b7c1ef_1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700">
                <a:solidFill>
                  <a:schemeClr val="dk1"/>
                </a:solidFill>
              </a:rPr>
              <a:t>🚀 1. Konstantin Eduardovich Tsiolkovsky (1857 – 1935)</a:t>
            </a:r>
            <a:endParaRPr b="1" sz="17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>
                <a:solidFill>
                  <a:schemeClr val="dk1"/>
                </a:solidFill>
              </a:rPr>
              <a:t>“The Father of Space Travel”</a:t>
            </a:r>
            <a:endParaRPr b="1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300">
                <a:solidFill>
                  <a:schemeClr val="dk1"/>
                </a:solidFill>
              </a:rPr>
              <a:t>Key Biography</a:t>
            </a:r>
            <a:endParaRPr b="1" sz="1300"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>
                <a:solidFill>
                  <a:schemeClr val="dk1"/>
                </a:solidFill>
              </a:rPr>
              <a:t>Born in </a:t>
            </a:r>
            <a:r>
              <a:rPr b="1" lang="en">
                <a:solidFill>
                  <a:schemeClr val="dk1"/>
                </a:solidFill>
              </a:rPr>
              <a:t>Izhevskoe, Russia</a:t>
            </a:r>
            <a:r>
              <a:rPr lang="en">
                <a:solidFill>
                  <a:schemeClr val="dk1"/>
                </a:solidFill>
              </a:rPr>
              <a:t> — the </a:t>
            </a:r>
            <a:r>
              <a:rPr b="1" lang="en">
                <a:solidFill>
                  <a:schemeClr val="dk1"/>
                </a:solidFill>
              </a:rPr>
              <a:t>5th of 18 children</a:t>
            </a:r>
            <a:r>
              <a:rPr lang="en">
                <a:solidFill>
                  <a:schemeClr val="dk1"/>
                </a:solidFill>
              </a:rPr>
              <a:t>; his father was a forester.</a:t>
            </a:r>
            <a:endParaRPr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>
                <a:solidFill>
                  <a:schemeClr val="dk1"/>
                </a:solidFill>
              </a:rPr>
              <a:t>At age 10 contracted </a:t>
            </a:r>
            <a:r>
              <a:rPr b="1" lang="en">
                <a:solidFill>
                  <a:schemeClr val="dk1"/>
                </a:solidFill>
              </a:rPr>
              <a:t>scarlet fever</a:t>
            </a:r>
            <a:r>
              <a:rPr lang="en">
                <a:solidFill>
                  <a:schemeClr val="dk1"/>
                </a:solidFill>
              </a:rPr>
              <a:t> → almost completely deaf, forcing him to </a:t>
            </a:r>
            <a:r>
              <a:rPr b="1" lang="en">
                <a:solidFill>
                  <a:schemeClr val="dk1"/>
                </a:solidFill>
              </a:rPr>
              <a:t>self-educate</a:t>
            </a:r>
            <a:r>
              <a:rPr lang="en">
                <a:solidFill>
                  <a:schemeClr val="dk1"/>
                </a:solidFill>
              </a:rPr>
              <a:t>.</a:t>
            </a:r>
            <a:endParaRPr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>
                <a:solidFill>
                  <a:schemeClr val="dk1"/>
                </a:solidFill>
              </a:rPr>
              <a:t>Moved to </a:t>
            </a:r>
            <a:r>
              <a:rPr b="1" lang="en">
                <a:solidFill>
                  <a:schemeClr val="dk1"/>
                </a:solidFill>
              </a:rPr>
              <a:t>Moscow in 1873</a:t>
            </a:r>
            <a:r>
              <a:rPr lang="en">
                <a:solidFill>
                  <a:schemeClr val="dk1"/>
                </a:solidFill>
              </a:rPr>
              <a:t> to study on his own; influenced by </a:t>
            </a:r>
            <a:r>
              <a:rPr b="1" lang="en">
                <a:solidFill>
                  <a:schemeClr val="dk1"/>
                </a:solidFill>
              </a:rPr>
              <a:t>Nikolai Fedorov</a:t>
            </a:r>
            <a:r>
              <a:rPr lang="en">
                <a:solidFill>
                  <a:schemeClr val="dk1"/>
                </a:solidFill>
              </a:rPr>
              <a:t>, a philosopher whose “cosmism” ideas inspired Tsiolkovsky’s vision of humanity exploring space.</a:t>
            </a:r>
            <a:endParaRPr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>
                <a:solidFill>
                  <a:schemeClr val="dk1"/>
                </a:solidFill>
              </a:rPr>
              <a:t>Fascinated by </a:t>
            </a:r>
            <a:r>
              <a:rPr b="1" lang="en">
                <a:solidFill>
                  <a:schemeClr val="dk1"/>
                </a:solidFill>
              </a:rPr>
              <a:t>Jules Verne’s </a:t>
            </a:r>
            <a:r>
              <a:rPr b="1" i="1" lang="en">
                <a:solidFill>
                  <a:schemeClr val="dk1"/>
                </a:solidFill>
              </a:rPr>
              <a:t>From the Earth to the Moon</a:t>
            </a:r>
            <a:r>
              <a:rPr lang="en">
                <a:solidFill>
                  <a:schemeClr val="dk1"/>
                </a:solidFill>
              </a:rPr>
              <a:t>; began blending </a:t>
            </a:r>
            <a:r>
              <a:rPr b="1" lang="en">
                <a:solidFill>
                  <a:schemeClr val="dk1"/>
                </a:solidFill>
              </a:rPr>
              <a:t>science fiction and mathematics</a:t>
            </a:r>
            <a:r>
              <a:rPr lang="en">
                <a:solidFill>
                  <a:schemeClr val="dk1"/>
                </a:solidFill>
              </a:rPr>
              <a:t> to predict real technology.</a:t>
            </a:r>
            <a:endParaRPr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>
                <a:solidFill>
                  <a:schemeClr val="dk1"/>
                </a:solidFill>
              </a:rPr>
              <a:t>Became a </a:t>
            </a:r>
            <a:r>
              <a:rPr b="1" lang="en">
                <a:solidFill>
                  <a:schemeClr val="dk1"/>
                </a:solidFill>
              </a:rPr>
              <a:t>math and physics teacher</a:t>
            </a:r>
            <a:r>
              <a:rPr lang="en">
                <a:solidFill>
                  <a:schemeClr val="dk1"/>
                </a:solidFill>
              </a:rPr>
              <a:t> in Borovsk; spent spare time writing and experimenting with scientific models.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300">
                <a:solidFill>
                  <a:schemeClr val="dk1"/>
                </a:solidFill>
              </a:rPr>
              <a:t>Major Achievements</a:t>
            </a:r>
            <a:endParaRPr b="1" sz="1300"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b="1" lang="en">
                <a:solidFill>
                  <a:schemeClr val="dk1"/>
                </a:solidFill>
              </a:rPr>
              <a:t>1903 paper:</a:t>
            </a:r>
            <a:r>
              <a:rPr lang="en">
                <a:solidFill>
                  <a:schemeClr val="dk1"/>
                </a:solidFill>
              </a:rPr>
              <a:t> </a:t>
            </a:r>
            <a:r>
              <a:rPr i="1" lang="en">
                <a:solidFill>
                  <a:schemeClr val="dk1"/>
                </a:solidFill>
              </a:rPr>
              <a:t>“The Exploration of the World Space with Jet Propulsion Instruments”</a:t>
            </a:r>
            <a:r>
              <a:rPr lang="en">
                <a:solidFill>
                  <a:schemeClr val="dk1"/>
                </a:solidFill>
              </a:rPr>
              <a:t> — the first mathematically based plan for spaceflight.</a:t>
            </a:r>
            <a:endParaRPr>
              <a:solidFill>
                <a:schemeClr val="dk1"/>
              </a:solidFill>
            </a:endParaRPr>
          </a:p>
          <a:p>
            <a:pPr indent="-2984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○"/>
            </a:pPr>
            <a:r>
              <a:rPr lang="en">
                <a:solidFill>
                  <a:schemeClr val="dk1"/>
                </a:solidFill>
              </a:rPr>
              <a:t>Introduced the </a:t>
            </a:r>
            <a:r>
              <a:rPr b="1" lang="en">
                <a:solidFill>
                  <a:schemeClr val="dk1"/>
                </a:solidFill>
              </a:rPr>
              <a:t>rocket-equation</a:t>
            </a:r>
            <a:r>
              <a:rPr lang="en">
                <a:solidFill>
                  <a:schemeClr val="dk1"/>
                </a:solidFill>
              </a:rPr>
              <a:t> relating fuel mass, exhaust velocity, and final speed.</a:t>
            </a:r>
            <a:endParaRPr>
              <a:solidFill>
                <a:schemeClr val="dk1"/>
              </a:solidFill>
            </a:endParaRPr>
          </a:p>
          <a:p>
            <a:pPr indent="-2984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○"/>
            </a:pPr>
            <a:r>
              <a:rPr lang="en">
                <a:solidFill>
                  <a:schemeClr val="dk1"/>
                </a:solidFill>
              </a:rPr>
              <a:t>Proposed </a:t>
            </a:r>
            <a:r>
              <a:rPr b="1" lang="en">
                <a:solidFill>
                  <a:schemeClr val="dk1"/>
                </a:solidFill>
              </a:rPr>
              <a:t>liquid hydrogen + liquid oxygen</a:t>
            </a:r>
            <a:r>
              <a:rPr lang="en">
                <a:solidFill>
                  <a:schemeClr val="dk1"/>
                </a:solidFill>
              </a:rPr>
              <a:t> as propellants — still used in modern launch vehicles.</a:t>
            </a:r>
            <a:endParaRPr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>
                <a:solidFill>
                  <a:schemeClr val="dk1"/>
                </a:solidFill>
              </a:rPr>
              <a:t>Envisioned:</a:t>
            </a:r>
            <a:endParaRPr>
              <a:solidFill>
                <a:schemeClr val="dk1"/>
              </a:solidFill>
            </a:endParaRPr>
          </a:p>
          <a:p>
            <a:pPr indent="-2984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○"/>
            </a:pPr>
            <a:r>
              <a:rPr b="1" lang="en">
                <a:solidFill>
                  <a:schemeClr val="dk1"/>
                </a:solidFill>
              </a:rPr>
              <a:t>Multi-stage rockets</a:t>
            </a:r>
            <a:r>
              <a:rPr lang="en">
                <a:solidFill>
                  <a:schemeClr val="dk1"/>
                </a:solidFill>
              </a:rPr>
              <a:t> to achieve orbital velocity.</a:t>
            </a:r>
            <a:endParaRPr>
              <a:solidFill>
                <a:schemeClr val="dk1"/>
              </a:solidFill>
            </a:endParaRPr>
          </a:p>
          <a:p>
            <a:pPr indent="-2984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○"/>
            </a:pPr>
            <a:r>
              <a:rPr b="1" lang="en">
                <a:solidFill>
                  <a:schemeClr val="dk1"/>
                </a:solidFill>
              </a:rPr>
              <a:t>Gyroscopes</a:t>
            </a:r>
            <a:r>
              <a:rPr lang="en">
                <a:solidFill>
                  <a:schemeClr val="dk1"/>
                </a:solidFill>
              </a:rPr>
              <a:t> for attitude control.</a:t>
            </a:r>
            <a:endParaRPr>
              <a:solidFill>
                <a:schemeClr val="dk1"/>
              </a:solidFill>
            </a:endParaRPr>
          </a:p>
          <a:p>
            <a:pPr indent="-2984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○"/>
            </a:pPr>
            <a:r>
              <a:rPr b="1" lang="en">
                <a:solidFill>
                  <a:schemeClr val="dk1"/>
                </a:solidFill>
              </a:rPr>
              <a:t>Space stations</a:t>
            </a:r>
            <a:r>
              <a:rPr lang="en">
                <a:solidFill>
                  <a:schemeClr val="dk1"/>
                </a:solidFill>
              </a:rPr>
              <a:t> and </a:t>
            </a:r>
            <a:r>
              <a:rPr b="1" lang="en">
                <a:solidFill>
                  <a:schemeClr val="dk1"/>
                </a:solidFill>
              </a:rPr>
              <a:t>space colonies</a:t>
            </a:r>
            <a:r>
              <a:rPr lang="en">
                <a:solidFill>
                  <a:schemeClr val="dk1"/>
                </a:solidFill>
              </a:rPr>
              <a:t> as future human habitats.</a:t>
            </a:r>
            <a:endParaRPr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>
                <a:solidFill>
                  <a:schemeClr val="dk1"/>
                </a:solidFill>
              </a:rPr>
              <a:t>Never built a rocket, but </a:t>
            </a:r>
            <a:r>
              <a:rPr b="1" lang="en">
                <a:solidFill>
                  <a:schemeClr val="dk1"/>
                </a:solidFill>
              </a:rPr>
              <a:t>defined the physics</a:t>
            </a:r>
            <a:r>
              <a:rPr lang="en">
                <a:solidFill>
                  <a:schemeClr val="dk1"/>
                </a:solidFill>
              </a:rPr>
              <a:t> that make all modern rockets possible.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300">
                <a:solidFill>
                  <a:schemeClr val="dk1"/>
                </a:solidFill>
              </a:rPr>
              <a:t>Instructor Notes</a:t>
            </a:r>
            <a:endParaRPr b="1" sz="1300"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>
                <a:solidFill>
                  <a:schemeClr val="dk1"/>
                </a:solidFill>
              </a:rPr>
              <a:t>Stress that Tsiolkovsky worked </a:t>
            </a:r>
            <a:r>
              <a:rPr b="1" lang="en">
                <a:solidFill>
                  <a:schemeClr val="dk1"/>
                </a:solidFill>
              </a:rPr>
              <a:t>decades before</a:t>
            </a:r>
            <a:r>
              <a:rPr lang="en">
                <a:solidFill>
                  <a:schemeClr val="dk1"/>
                </a:solidFill>
              </a:rPr>
              <a:t> anyone could build his designs — he gave the </a:t>
            </a:r>
            <a:r>
              <a:rPr i="1" lang="en">
                <a:solidFill>
                  <a:schemeClr val="dk1"/>
                </a:solidFill>
              </a:rPr>
              <a:t>blueprint</a:t>
            </a:r>
            <a:r>
              <a:rPr lang="en">
                <a:solidFill>
                  <a:schemeClr val="dk1"/>
                </a:solidFill>
              </a:rPr>
              <a:t> others followed.</a:t>
            </a:r>
            <a:endParaRPr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>
                <a:solidFill>
                  <a:schemeClr val="dk1"/>
                </a:solidFill>
              </a:rPr>
              <a:t>His work is </a:t>
            </a:r>
            <a:r>
              <a:rPr b="1" lang="en">
                <a:solidFill>
                  <a:schemeClr val="dk1"/>
                </a:solidFill>
              </a:rPr>
              <a:t>pure theory and vision</a:t>
            </a:r>
            <a:r>
              <a:rPr lang="en">
                <a:solidFill>
                  <a:schemeClr val="dk1"/>
                </a:solidFill>
              </a:rPr>
              <a:t>, demonstrating that imagination and math can precede engineering.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“How can someone who never built a rocket still be called the Father of Space Travel?”</a:t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39ca4b7c1ef_1_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g39ca4b7c1ef_1_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>
                <a:solidFill>
                  <a:schemeClr val="dk1"/>
                </a:solidFill>
              </a:rPr>
              <a:t>“The Father of Astronautics”</a:t>
            </a:r>
            <a:endParaRPr b="1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300">
                <a:solidFill>
                  <a:schemeClr val="dk1"/>
                </a:solidFill>
              </a:rPr>
              <a:t>Background</a:t>
            </a:r>
            <a:endParaRPr b="1" sz="1300"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>
                <a:solidFill>
                  <a:schemeClr val="dk1"/>
                </a:solidFill>
              </a:rPr>
              <a:t>Born in </a:t>
            </a:r>
            <a:r>
              <a:rPr b="1" lang="en">
                <a:solidFill>
                  <a:schemeClr val="dk1"/>
                </a:solidFill>
              </a:rPr>
              <a:t>Transylvania (then part of Hungary)</a:t>
            </a:r>
            <a:r>
              <a:rPr lang="en">
                <a:solidFill>
                  <a:schemeClr val="dk1"/>
                </a:solidFill>
              </a:rPr>
              <a:t>.</a:t>
            </a:r>
            <a:endParaRPr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>
                <a:solidFill>
                  <a:schemeClr val="dk1"/>
                </a:solidFill>
              </a:rPr>
              <a:t>At age 11 read Jules Verne’s </a:t>
            </a:r>
            <a:r>
              <a:rPr i="1" lang="en">
                <a:solidFill>
                  <a:schemeClr val="dk1"/>
                </a:solidFill>
              </a:rPr>
              <a:t>From the Earth to the Moon</a:t>
            </a:r>
            <a:r>
              <a:rPr lang="en">
                <a:solidFill>
                  <a:schemeClr val="dk1"/>
                </a:solidFill>
              </a:rPr>
              <a:t> — decided to make the story real.</a:t>
            </a:r>
            <a:endParaRPr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>
                <a:solidFill>
                  <a:schemeClr val="dk1"/>
                </a:solidFill>
              </a:rPr>
              <a:t>Studied medicine briefly, switched to </a:t>
            </a:r>
            <a:r>
              <a:rPr b="1" lang="en">
                <a:solidFill>
                  <a:schemeClr val="dk1"/>
                </a:solidFill>
              </a:rPr>
              <a:t>physics and engineering</a:t>
            </a:r>
            <a:r>
              <a:rPr lang="en">
                <a:solidFill>
                  <a:schemeClr val="dk1"/>
                </a:solidFill>
              </a:rPr>
              <a:t>; eventually earned a PhD in Germany.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300">
                <a:solidFill>
                  <a:schemeClr val="dk1"/>
                </a:solidFill>
              </a:rPr>
              <a:t>Contributions</a:t>
            </a:r>
            <a:endParaRPr b="1" sz="1300"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b="1" lang="en">
                <a:solidFill>
                  <a:schemeClr val="dk1"/>
                </a:solidFill>
              </a:rPr>
              <a:t>1923:</a:t>
            </a:r>
            <a:r>
              <a:rPr lang="en">
                <a:solidFill>
                  <a:schemeClr val="dk1"/>
                </a:solidFill>
              </a:rPr>
              <a:t> Published </a:t>
            </a:r>
            <a:r>
              <a:rPr i="1" lang="en">
                <a:solidFill>
                  <a:schemeClr val="dk1"/>
                </a:solidFill>
              </a:rPr>
              <a:t>Die Rakete zu den Planetenträumen</a:t>
            </a:r>
            <a:r>
              <a:rPr lang="en">
                <a:solidFill>
                  <a:schemeClr val="dk1"/>
                </a:solidFill>
              </a:rPr>
              <a:t> (</a:t>
            </a:r>
            <a:r>
              <a:rPr i="1" lang="en">
                <a:solidFill>
                  <a:schemeClr val="dk1"/>
                </a:solidFill>
              </a:rPr>
              <a:t>The Rocket into Planetary Space</a:t>
            </a:r>
            <a:r>
              <a:rPr lang="en">
                <a:solidFill>
                  <a:schemeClr val="dk1"/>
                </a:solidFill>
              </a:rPr>
              <a:t>).</a:t>
            </a:r>
            <a:endParaRPr>
              <a:solidFill>
                <a:schemeClr val="dk1"/>
              </a:solidFill>
            </a:endParaRPr>
          </a:p>
          <a:p>
            <a:pPr indent="-2984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○"/>
            </a:pPr>
            <a:r>
              <a:rPr lang="en">
                <a:solidFill>
                  <a:schemeClr val="dk1"/>
                </a:solidFill>
              </a:rPr>
              <a:t>Proposed </a:t>
            </a:r>
            <a:r>
              <a:rPr b="1" lang="en">
                <a:solidFill>
                  <a:schemeClr val="dk1"/>
                </a:solidFill>
              </a:rPr>
              <a:t>multi-stage rockets</a:t>
            </a:r>
            <a:r>
              <a:rPr lang="en">
                <a:solidFill>
                  <a:schemeClr val="dk1"/>
                </a:solidFill>
              </a:rPr>
              <a:t>, </a:t>
            </a:r>
            <a:r>
              <a:rPr b="1" lang="en">
                <a:solidFill>
                  <a:schemeClr val="dk1"/>
                </a:solidFill>
              </a:rPr>
              <a:t>liquid fuels</a:t>
            </a:r>
            <a:r>
              <a:rPr lang="en">
                <a:solidFill>
                  <a:schemeClr val="dk1"/>
                </a:solidFill>
              </a:rPr>
              <a:t>, and </a:t>
            </a:r>
            <a:r>
              <a:rPr b="1" lang="en">
                <a:solidFill>
                  <a:schemeClr val="dk1"/>
                </a:solidFill>
              </a:rPr>
              <a:t>crew safety equipment</a:t>
            </a:r>
            <a:r>
              <a:rPr lang="en">
                <a:solidFill>
                  <a:schemeClr val="dk1"/>
                </a:solidFill>
              </a:rPr>
              <a:t>.</a:t>
            </a:r>
            <a:endParaRPr>
              <a:solidFill>
                <a:schemeClr val="dk1"/>
              </a:solidFill>
            </a:endParaRPr>
          </a:p>
          <a:p>
            <a:pPr indent="-2984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○"/>
            </a:pPr>
            <a:r>
              <a:rPr lang="en">
                <a:solidFill>
                  <a:schemeClr val="dk1"/>
                </a:solidFill>
              </a:rPr>
              <a:t>Explained the </a:t>
            </a:r>
            <a:r>
              <a:rPr b="1" lang="en">
                <a:solidFill>
                  <a:schemeClr val="dk1"/>
                </a:solidFill>
              </a:rPr>
              <a:t>mathematics of escape velocity</a:t>
            </a:r>
            <a:r>
              <a:rPr lang="en">
                <a:solidFill>
                  <a:schemeClr val="dk1"/>
                </a:solidFill>
              </a:rPr>
              <a:t> and </a:t>
            </a:r>
            <a:r>
              <a:rPr b="1" lang="en">
                <a:solidFill>
                  <a:schemeClr val="dk1"/>
                </a:solidFill>
              </a:rPr>
              <a:t>orbit insertion</a:t>
            </a:r>
            <a:r>
              <a:rPr lang="en">
                <a:solidFill>
                  <a:schemeClr val="dk1"/>
                </a:solidFill>
              </a:rPr>
              <a:t>.</a:t>
            </a:r>
            <a:endParaRPr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>
                <a:solidFill>
                  <a:schemeClr val="dk1"/>
                </a:solidFill>
              </a:rPr>
              <a:t>Initially mocked by academic peers — his dissertation was </a:t>
            </a:r>
            <a:r>
              <a:rPr b="1" lang="en">
                <a:solidFill>
                  <a:schemeClr val="dk1"/>
                </a:solidFill>
              </a:rPr>
              <a:t>rejected</a:t>
            </a:r>
            <a:r>
              <a:rPr lang="en">
                <a:solidFill>
                  <a:schemeClr val="dk1"/>
                </a:solidFill>
              </a:rPr>
              <a:t> for being “too speculative.”</a:t>
            </a:r>
            <a:endParaRPr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>
                <a:solidFill>
                  <a:schemeClr val="dk1"/>
                </a:solidFill>
              </a:rPr>
              <a:t>Continued independent experiments; developed small </a:t>
            </a:r>
            <a:r>
              <a:rPr b="1" lang="en">
                <a:solidFill>
                  <a:schemeClr val="dk1"/>
                </a:solidFill>
              </a:rPr>
              <a:t>liquid-fuel engines</a:t>
            </a:r>
            <a:r>
              <a:rPr lang="en">
                <a:solidFill>
                  <a:schemeClr val="dk1"/>
                </a:solidFill>
              </a:rPr>
              <a:t> and </a:t>
            </a:r>
            <a:r>
              <a:rPr b="1" lang="en">
                <a:solidFill>
                  <a:schemeClr val="dk1"/>
                </a:solidFill>
              </a:rPr>
              <a:t>test rockets</a:t>
            </a:r>
            <a:r>
              <a:rPr lang="en">
                <a:solidFill>
                  <a:schemeClr val="dk1"/>
                </a:solidFill>
              </a:rPr>
              <a:t>.</a:t>
            </a:r>
            <a:endParaRPr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>
                <a:solidFill>
                  <a:schemeClr val="dk1"/>
                </a:solidFill>
              </a:rPr>
              <a:t>In the 1930s became mentor to </a:t>
            </a:r>
            <a:r>
              <a:rPr b="1" lang="en">
                <a:solidFill>
                  <a:schemeClr val="dk1"/>
                </a:solidFill>
              </a:rPr>
              <a:t>Wernher von Braun</a:t>
            </a:r>
            <a:r>
              <a:rPr lang="en">
                <a:solidFill>
                  <a:schemeClr val="dk1"/>
                </a:solidFill>
              </a:rPr>
              <a:t>.</a:t>
            </a:r>
            <a:endParaRPr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>
                <a:solidFill>
                  <a:schemeClr val="dk1"/>
                </a:solidFill>
              </a:rPr>
              <a:t>After WWII, worked at </a:t>
            </a:r>
            <a:r>
              <a:rPr b="1" lang="en">
                <a:solidFill>
                  <a:schemeClr val="dk1"/>
                </a:solidFill>
              </a:rPr>
              <a:t>U.S. Army Ballistic Missile Agency</a:t>
            </a:r>
            <a:r>
              <a:rPr lang="en">
                <a:solidFill>
                  <a:schemeClr val="dk1"/>
                </a:solidFill>
              </a:rPr>
              <a:t> in Huntsville, Alabama.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300">
                <a:solidFill>
                  <a:schemeClr val="dk1"/>
                </a:solidFill>
              </a:rPr>
              <a:t>Instructor Notes</a:t>
            </a:r>
            <a:endParaRPr b="1" sz="1300"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>
                <a:solidFill>
                  <a:schemeClr val="dk1"/>
                </a:solidFill>
              </a:rPr>
              <a:t>Highlight Oberth as the </a:t>
            </a:r>
            <a:r>
              <a:rPr b="1" lang="en">
                <a:solidFill>
                  <a:schemeClr val="dk1"/>
                </a:solidFill>
              </a:rPr>
              <a:t>bridge between theory and experiment</a:t>
            </a:r>
            <a:r>
              <a:rPr lang="en">
                <a:solidFill>
                  <a:schemeClr val="dk1"/>
                </a:solidFill>
              </a:rPr>
              <a:t> — he put Tsiolkovsky’s math into hardware.</a:t>
            </a:r>
            <a:endParaRPr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>
                <a:solidFill>
                  <a:schemeClr val="dk1"/>
                </a:solidFill>
              </a:rPr>
              <a:t>His perseverance after rejection shows the </a:t>
            </a:r>
            <a:r>
              <a:rPr b="1" lang="en">
                <a:solidFill>
                  <a:schemeClr val="dk1"/>
                </a:solidFill>
              </a:rPr>
              <a:t>value of scientific conviction</a:t>
            </a:r>
            <a:r>
              <a:rPr lang="en">
                <a:solidFill>
                  <a:schemeClr val="dk1"/>
                </a:solidFill>
              </a:rPr>
              <a:t>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>
                <a:solidFill>
                  <a:schemeClr val="dk1"/>
                </a:solidFill>
              </a:rPr>
              <a:t>Discussion Prompt:</a:t>
            </a:r>
            <a:br>
              <a:rPr b="1" lang="en">
                <a:solidFill>
                  <a:schemeClr val="dk1"/>
                </a:solidFill>
              </a:rPr>
            </a:br>
            <a:r>
              <a:rPr lang="en">
                <a:solidFill>
                  <a:schemeClr val="dk1"/>
                </a:solidFill>
              </a:rPr>
              <a:t>“Oberth’s ideas were rejected by universities. Why is challenging accepted limits essential in science?”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39ca4b7c1ef_1_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g39ca4b7c1ef_1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>
                <a:solidFill>
                  <a:schemeClr val="dk1"/>
                </a:solidFill>
              </a:rPr>
              <a:t>“The Father of Modern Rocketry”</a:t>
            </a:r>
            <a:endParaRPr b="1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300">
                <a:solidFill>
                  <a:schemeClr val="dk1"/>
                </a:solidFill>
              </a:rPr>
              <a:t>Background</a:t>
            </a:r>
            <a:endParaRPr b="1" sz="1300"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>
                <a:solidFill>
                  <a:schemeClr val="dk1"/>
                </a:solidFill>
              </a:rPr>
              <a:t>Born in </a:t>
            </a:r>
            <a:r>
              <a:rPr b="1" lang="en">
                <a:solidFill>
                  <a:schemeClr val="dk1"/>
                </a:solidFill>
              </a:rPr>
              <a:t>Worcester, Massachusetts</a:t>
            </a:r>
            <a:r>
              <a:rPr lang="en">
                <a:solidFill>
                  <a:schemeClr val="dk1"/>
                </a:solidFill>
              </a:rPr>
              <a:t>; curious from childhood — experimented with electricity and chemistry.</a:t>
            </a:r>
            <a:endParaRPr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>
                <a:solidFill>
                  <a:schemeClr val="dk1"/>
                </a:solidFill>
              </a:rPr>
              <a:t>Influenced by </a:t>
            </a:r>
            <a:r>
              <a:rPr b="1" lang="en">
                <a:solidFill>
                  <a:schemeClr val="dk1"/>
                </a:solidFill>
              </a:rPr>
              <a:t>H. G. Wells’ </a:t>
            </a:r>
            <a:r>
              <a:rPr b="1" i="1" lang="en">
                <a:solidFill>
                  <a:schemeClr val="dk1"/>
                </a:solidFill>
              </a:rPr>
              <a:t>War of the Worlds</a:t>
            </a:r>
            <a:r>
              <a:rPr lang="en">
                <a:solidFill>
                  <a:schemeClr val="dk1"/>
                </a:solidFill>
              </a:rPr>
              <a:t> to dream of space flight.</a:t>
            </a:r>
            <a:endParaRPr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>
                <a:solidFill>
                  <a:schemeClr val="dk1"/>
                </a:solidFill>
              </a:rPr>
              <a:t>Earned </a:t>
            </a:r>
            <a:r>
              <a:rPr b="1" lang="en">
                <a:solidFill>
                  <a:schemeClr val="dk1"/>
                </a:solidFill>
              </a:rPr>
              <a:t>PhD in physics</a:t>
            </a:r>
            <a:r>
              <a:rPr lang="en">
                <a:solidFill>
                  <a:schemeClr val="dk1"/>
                </a:solidFill>
              </a:rPr>
              <a:t> at Clark University and later joined its faculty.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300">
                <a:solidFill>
                  <a:schemeClr val="dk1"/>
                </a:solidFill>
              </a:rPr>
              <a:t>Key Achievements</a:t>
            </a:r>
            <a:endParaRPr b="1" sz="1300"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b="1" lang="en">
                <a:solidFill>
                  <a:schemeClr val="dk1"/>
                </a:solidFill>
              </a:rPr>
              <a:t>March 16, 1926:</a:t>
            </a:r>
            <a:r>
              <a:rPr lang="en">
                <a:solidFill>
                  <a:schemeClr val="dk1"/>
                </a:solidFill>
              </a:rPr>
              <a:t> Launched the world’s </a:t>
            </a:r>
            <a:r>
              <a:rPr b="1" lang="en">
                <a:solidFill>
                  <a:schemeClr val="dk1"/>
                </a:solidFill>
              </a:rPr>
              <a:t>first liquid-fuel rocket</a:t>
            </a:r>
            <a:r>
              <a:rPr lang="en">
                <a:solidFill>
                  <a:schemeClr val="dk1"/>
                </a:solidFill>
              </a:rPr>
              <a:t> — flew </a:t>
            </a:r>
            <a:r>
              <a:rPr b="1" lang="en">
                <a:solidFill>
                  <a:schemeClr val="dk1"/>
                </a:solidFill>
              </a:rPr>
              <a:t>2.5 seconds</a:t>
            </a:r>
            <a:r>
              <a:rPr lang="en">
                <a:solidFill>
                  <a:schemeClr val="dk1"/>
                </a:solidFill>
              </a:rPr>
              <a:t>, climbed </a:t>
            </a:r>
            <a:r>
              <a:rPr b="1" lang="en">
                <a:solidFill>
                  <a:schemeClr val="dk1"/>
                </a:solidFill>
              </a:rPr>
              <a:t>41 feet</a:t>
            </a:r>
            <a:r>
              <a:rPr lang="en">
                <a:solidFill>
                  <a:schemeClr val="dk1"/>
                </a:solidFill>
              </a:rPr>
              <a:t>, proving the concept.</a:t>
            </a:r>
            <a:endParaRPr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>
                <a:solidFill>
                  <a:schemeClr val="dk1"/>
                </a:solidFill>
              </a:rPr>
              <a:t>Developed:</a:t>
            </a:r>
            <a:endParaRPr>
              <a:solidFill>
                <a:schemeClr val="dk1"/>
              </a:solidFill>
            </a:endParaRPr>
          </a:p>
          <a:p>
            <a:pPr indent="-2984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○"/>
            </a:pPr>
            <a:r>
              <a:rPr b="1" lang="en">
                <a:solidFill>
                  <a:schemeClr val="dk1"/>
                </a:solidFill>
              </a:rPr>
              <a:t>Fuel pumps and pressure-feed systems</a:t>
            </a:r>
            <a:r>
              <a:rPr lang="en">
                <a:solidFill>
                  <a:schemeClr val="dk1"/>
                </a:solidFill>
              </a:rPr>
              <a:t>.</a:t>
            </a:r>
            <a:endParaRPr>
              <a:solidFill>
                <a:schemeClr val="dk1"/>
              </a:solidFill>
            </a:endParaRPr>
          </a:p>
          <a:p>
            <a:pPr indent="-2984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○"/>
            </a:pPr>
            <a:r>
              <a:rPr b="1" lang="en">
                <a:solidFill>
                  <a:schemeClr val="dk1"/>
                </a:solidFill>
              </a:rPr>
              <a:t>Gyroscopic stabilization</a:t>
            </a:r>
            <a:r>
              <a:rPr lang="en">
                <a:solidFill>
                  <a:schemeClr val="dk1"/>
                </a:solidFill>
              </a:rPr>
              <a:t> and </a:t>
            </a:r>
            <a:r>
              <a:rPr b="1" lang="en">
                <a:solidFill>
                  <a:schemeClr val="dk1"/>
                </a:solidFill>
              </a:rPr>
              <a:t>instrumentation</a:t>
            </a:r>
            <a:r>
              <a:rPr lang="en">
                <a:solidFill>
                  <a:schemeClr val="dk1"/>
                </a:solidFill>
              </a:rPr>
              <a:t> for data recording.</a:t>
            </a:r>
            <a:endParaRPr>
              <a:solidFill>
                <a:schemeClr val="dk1"/>
              </a:solidFill>
            </a:endParaRPr>
          </a:p>
          <a:p>
            <a:pPr indent="-2984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○"/>
            </a:pPr>
            <a:r>
              <a:rPr lang="en">
                <a:solidFill>
                  <a:schemeClr val="dk1"/>
                </a:solidFill>
              </a:rPr>
              <a:t>Early </a:t>
            </a:r>
            <a:r>
              <a:rPr b="1" lang="en">
                <a:solidFill>
                  <a:schemeClr val="dk1"/>
                </a:solidFill>
              </a:rPr>
              <a:t>multi-stage prototypes</a:t>
            </a:r>
            <a:r>
              <a:rPr lang="en">
                <a:solidFill>
                  <a:schemeClr val="dk1"/>
                </a:solidFill>
              </a:rPr>
              <a:t>.</a:t>
            </a:r>
            <a:endParaRPr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>
                <a:solidFill>
                  <a:schemeClr val="dk1"/>
                </a:solidFill>
              </a:rPr>
              <a:t>During WWI and WWII, worked on </a:t>
            </a:r>
            <a:r>
              <a:rPr b="1" lang="en">
                <a:solidFill>
                  <a:schemeClr val="dk1"/>
                </a:solidFill>
              </a:rPr>
              <a:t>military rocketry</a:t>
            </a:r>
            <a:r>
              <a:rPr lang="en">
                <a:solidFill>
                  <a:schemeClr val="dk1"/>
                </a:solidFill>
              </a:rPr>
              <a:t>; his tube-launched solid rocket led to the </a:t>
            </a:r>
            <a:r>
              <a:rPr b="1" lang="en">
                <a:solidFill>
                  <a:schemeClr val="dk1"/>
                </a:solidFill>
              </a:rPr>
              <a:t>bazooka</a:t>
            </a:r>
            <a:r>
              <a:rPr lang="en">
                <a:solidFill>
                  <a:schemeClr val="dk1"/>
                </a:solidFill>
              </a:rPr>
              <a:t>.</a:t>
            </a:r>
            <a:endParaRPr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>
                <a:solidFill>
                  <a:schemeClr val="dk1"/>
                </a:solidFill>
              </a:rPr>
              <a:t>Moved to </a:t>
            </a:r>
            <a:r>
              <a:rPr b="1" lang="en">
                <a:solidFill>
                  <a:schemeClr val="dk1"/>
                </a:solidFill>
              </a:rPr>
              <a:t>Roswell, New Mexico</a:t>
            </a:r>
            <a:r>
              <a:rPr lang="en">
                <a:solidFill>
                  <a:schemeClr val="dk1"/>
                </a:solidFill>
              </a:rPr>
              <a:t>, for private research after ridicule from the press (“Moon Rocket Man”).</a:t>
            </a:r>
            <a:endParaRPr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>
                <a:solidFill>
                  <a:schemeClr val="dk1"/>
                </a:solidFill>
              </a:rPr>
              <a:t>Funded by the </a:t>
            </a:r>
            <a:r>
              <a:rPr b="1" lang="en">
                <a:solidFill>
                  <a:schemeClr val="dk1"/>
                </a:solidFill>
              </a:rPr>
              <a:t>Guggenheim Foundation</a:t>
            </a:r>
            <a:r>
              <a:rPr lang="en">
                <a:solidFill>
                  <a:schemeClr val="dk1"/>
                </a:solidFill>
              </a:rPr>
              <a:t>; observed by </a:t>
            </a:r>
            <a:r>
              <a:rPr b="1" lang="en">
                <a:solidFill>
                  <a:schemeClr val="dk1"/>
                </a:solidFill>
              </a:rPr>
              <a:t>Charles Lindbergh</a:t>
            </a:r>
            <a:r>
              <a:rPr lang="en">
                <a:solidFill>
                  <a:schemeClr val="dk1"/>
                </a:solidFill>
              </a:rPr>
              <a:t>.</a:t>
            </a:r>
            <a:endParaRPr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>
                <a:solidFill>
                  <a:schemeClr val="dk1"/>
                </a:solidFill>
              </a:rPr>
              <a:t>His patents later guided </a:t>
            </a:r>
            <a:r>
              <a:rPr b="1" lang="en">
                <a:solidFill>
                  <a:schemeClr val="dk1"/>
                </a:solidFill>
              </a:rPr>
              <a:t>U.S. and German</a:t>
            </a:r>
            <a:r>
              <a:rPr lang="en">
                <a:solidFill>
                  <a:schemeClr val="dk1"/>
                </a:solidFill>
              </a:rPr>
              <a:t> rocket engineers.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300">
                <a:solidFill>
                  <a:schemeClr val="dk1"/>
                </a:solidFill>
              </a:rPr>
              <a:t>Instructor Notes</a:t>
            </a:r>
            <a:endParaRPr b="1" sz="1300"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>
                <a:solidFill>
                  <a:schemeClr val="dk1"/>
                </a:solidFill>
              </a:rPr>
              <a:t>Emphasize Goddard’s </a:t>
            </a:r>
            <a:r>
              <a:rPr b="1" lang="en">
                <a:solidFill>
                  <a:schemeClr val="dk1"/>
                </a:solidFill>
              </a:rPr>
              <a:t>engineering genius</a:t>
            </a:r>
            <a:r>
              <a:rPr lang="en">
                <a:solidFill>
                  <a:schemeClr val="dk1"/>
                </a:solidFill>
              </a:rPr>
              <a:t> and </a:t>
            </a:r>
            <a:r>
              <a:rPr b="1" lang="en">
                <a:solidFill>
                  <a:schemeClr val="dk1"/>
                </a:solidFill>
              </a:rPr>
              <a:t>resilience under criticism</a:t>
            </a:r>
            <a:r>
              <a:rPr lang="en">
                <a:solidFill>
                  <a:schemeClr val="dk1"/>
                </a:solidFill>
              </a:rPr>
              <a:t>.</a:t>
            </a:r>
            <a:endParaRPr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>
                <a:solidFill>
                  <a:schemeClr val="dk1"/>
                </a:solidFill>
              </a:rPr>
              <a:t>First to prove </a:t>
            </a:r>
            <a:r>
              <a:rPr b="1" lang="en">
                <a:solidFill>
                  <a:schemeClr val="dk1"/>
                </a:solidFill>
              </a:rPr>
              <a:t>controlled, liquid-fuel propulsion</a:t>
            </a:r>
            <a:r>
              <a:rPr lang="en">
                <a:solidFill>
                  <a:schemeClr val="dk1"/>
                </a:solidFill>
              </a:rPr>
              <a:t> — a direct ancestor of the Saturn V.</a:t>
            </a:r>
            <a:endParaRPr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>
                <a:solidFill>
                  <a:schemeClr val="dk1"/>
                </a:solidFill>
              </a:rPr>
              <a:t>Quote from his journal: </a:t>
            </a:r>
            <a:r>
              <a:rPr i="1" lang="en">
                <a:solidFill>
                  <a:schemeClr val="dk1"/>
                </a:solidFill>
              </a:rPr>
              <a:t>“Every vision is a joke until the first man accomplishes it.”</a:t>
            </a:r>
            <a:endParaRPr i="1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>
                <a:solidFill>
                  <a:schemeClr val="dk1"/>
                </a:solidFill>
              </a:rPr>
              <a:t>Discussion Prompt:</a:t>
            </a:r>
            <a:br>
              <a:rPr b="1" lang="en">
                <a:solidFill>
                  <a:schemeClr val="dk1"/>
                </a:solidFill>
              </a:rPr>
            </a:br>
            <a:r>
              <a:rPr lang="en">
                <a:solidFill>
                  <a:schemeClr val="dk1"/>
                </a:solidFill>
              </a:rPr>
              <a:t>“What modern-day technology traces directly back to Goddard’s experiments?”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39ca4b7c1ef_1_3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39ca4b7c1ef_1_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>
                <a:solidFill>
                  <a:schemeClr val="dk1"/>
                </a:solidFill>
              </a:rPr>
              <a:t>“Architect of the Moon Program”</a:t>
            </a:r>
            <a:endParaRPr b="1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300">
                <a:solidFill>
                  <a:schemeClr val="dk1"/>
                </a:solidFill>
              </a:rPr>
              <a:t>Early Life</a:t>
            </a:r>
            <a:endParaRPr b="1" sz="1300"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>
                <a:solidFill>
                  <a:schemeClr val="dk1"/>
                </a:solidFill>
              </a:rPr>
              <a:t>Born to a noble family in Germany; built his first model rocket as a teen.</a:t>
            </a:r>
            <a:endParaRPr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>
                <a:solidFill>
                  <a:schemeClr val="dk1"/>
                </a:solidFill>
              </a:rPr>
              <a:t>Read Oberth’s works and joined the </a:t>
            </a:r>
            <a:r>
              <a:rPr b="1" lang="en">
                <a:solidFill>
                  <a:schemeClr val="dk1"/>
                </a:solidFill>
              </a:rPr>
              <a:t>German Rocket Society</a:t>
            </a:r>
            <a:r>
              <a:rPr lang="en">
                <a:solidFill>
                  <a:schemeClr val="dk1"/>
                </a:solidFill>
              </a:rPr>
              <a:t> (</a:t>
            </a:r>
            <a:r>
              <a:rPr i="1" lang="en">
                <a:solidFill>
                  <a:schemeClr val="dk1"/>
                </a:solidFill>
              </a:rPr>
              <a:t>VfR</a:t>
            </a:r>
            <a:r>
              <a:rPr lang="en">
                <a:solidFill>
                  <a:schemeClr val="dk1"/>
                </a:solidFill>
              </a:rPr>
              <a:t>) while still in school.</a:t>
            </a:r>
            <a:endParaRPr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>
                <a:solidFill>
                  <a:schemeClr val="dk1"/>
                </a:solidFill>
              </a:rPr>
              <a:t>Earned a </a:t>
            </a:r>
            <a:r>
              <a:rPr b="1" lang="en">
                <a:solidFill>
                  <a:schemeClr val="dk1"/>
                </a:solidFill>
              </a:rPr>
              <a:t>PhD in physics and engineering</a:t>
            </a:r>
            <a:r>
              <a:rPr lang="en">
                <a:solidFill>
                  <a:schemeClr val="dk1"/>
                </a:solidFill>
              </a:rPr>
              <a:t>; recruited into Germany’s </a:t>
            </a:r>
            <a:r>
              <a:rPr b="1" lang="en">
                <a:solidFill>
                  <a:schemeClr val="dk1"/>
                </a:solidFill>
              </a:rPr>
              <a:t>Army Ballistic Missile Program</a:t>
            </a:r>
            <a:r>
              <a:rPr lang="en">
                <a:solidFill>
                  <a:schemeClr val="dk1"/>
                </a:solidFill>
              </a:rPr>
              <a:t>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300">
                <a:solidFill>
                  <a:schemeClr val="dk1"/>
                </a:solidFill>
              </a:rPr>
              <a:t>Wartime Work</a:t>
            </a:r>
            <a:endParaRPr b="1" sz="1300"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>
                <a:solidFill>
                  <a:schemeClr val="dk1"/>
                </a:solidFill>
              </a:rPr>
              <a:t>Led design of the </a:t>
            </a:r>
            <a:r>
              <a:rPr b="1" lang="en">
                <a:solidFill>
                  <a:schemeClr val="dk1"/>
                </a:solidFill>
              </a:rPr>
              <a:t>V-2 (Vengeance) Rocket</a:t>
            </a:r>
            <a:r>
              <a:rPr lang="en">
                <a:solidFill>
                  <a:schemeClr val="dk1"/>
                </a:solidFill>
              </a:rPr>
              <a:t>:</a:t>
            </a:r>
            <a:endParaRPr>
              <a:solidFill>
                <a:schemeClr val="dk1"/>
              </a:solidFill>
            </a:endParaRPr>
          </a:p>
          <a:p>
            <a:pPr indent="-2984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○"/>
            </a:pPr>
            <a:r>
              <a:rPr lang="en">
                <a:solidFill>
                  <a:schemeClr val="dk1"/>
                </a:solidFill>
              </a:rPr>
              <a:t>46 ft tall, 27,000 lb launch weight.</a:t>
            </a:r>
            <a:endParaRPr>
              <a:solidFill>
                <a:schemeClr val="dk1"/>
              </a:solidFill>
            </a:endParaRPr>
          </a:p>
          <a:p>
            <a:pPr indent="-2984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○"/>
            </a:pPr>
            <a:r>
              <a:rPr lang="en">
                <a:solidFill>
                  <a:schemeClr val="dk1"/>
                </a:solidFill>
              </a:rPr>
              <a:t>First long-range ballistic missile — reached </a:t>
            </a:r>
            <a:r>
              <a:rPr b="1" lang="en">
                <a:solidFill>
                  <a:schemeClr val="dk1"/>
                </a:solidFill>
              </a:rPr>
              <a:t>3,000 mph</a:t>
            </a:r>
            <a:r>
              <a:rPr lang="en">
                <a:solidFill>
                  <a:schemeClr val="dk1"/>
                </a:solidFill>
              </a:rPr>
              <a:t>, </a:t>
            </a:r>
            <a:r>
              <a:rPr b="1" lang="en">
                <a:solidFill>
                  <a:schemeClr val="dk1"/>
                </a:solidFill>
              </a:rPr>
              <a:t>500-mile range</a:t>
            </a:r>
            <a:r>
              <a:rPr lang="en">
                <a:solidFill>
                  <a:schemeClr val="dk1"/>
                </a:solidFill>
              </a:rPr>
              <a:t>, </a:t>
            </a:r>
            <a:r>
              <a:rPr b="1" lang="en">
                <a:solidFill>
                  <a:schemeClr val="dk1"/>
                </a:solidFill>
              </a:rPr>
              <a:t>2,200 lb warhead</a:t>
            </a:r>
            <a:r>
              <a:rPr lang="en">
                <a:solidFill>
                  <a:schemeClr val="dk1"/>
                </a:solidFill>
              </a:rPr>
              <a:t>.</a:t>
            </a:r>
            <a:endParaRPr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>
                <a:solidFill>
                  <a:schemeClr val="dk1"/>
                </a:solidFill>
              </a:rPr>
              <a:t>Ethically complex history — production used </a:t>
            </a:r>
            <a:r>
              <a:rPr b="1" lang="en">
                <a:solidFill>
                  <a:schemeClr val="dk1"/>
                </a:solidFill>
              </a:rPr>
              <a:t>forced labor</a:t>
            </a:r>
            <a:r>
              <a:rPr lang="en">
                <a:solidFill>
                  <a:schemeClr val="dk1"/>
                </a:solidFill>
              </a:rPr>
              <a:t> in wartime Germany.</a:t>
            </a:r>
            <a:endParaRPr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>
                <a:solidFill>
                  <a:schemeClr val="dk1"/>
                </a:solidFill>
              </a:rPr>
              <a:t>In 1945, led his team to surrender to the </a:t>
            </a:r>
            <a:r>
              <a:rPr b="1" lang="en">
                <a:solidFill>
                  <a:schemeClr val="dk1"/>
                </a:solidFill>
              </a:rPr>
              <a:t>United States</a:t>
            </a:r>
            <a:r>
              <a:rPr lang="en">
                <a:solidFill>
                  <a:schemeClr val="dk1"/>
                </a:solidFill>
              </a:rPr>
              <a:t> to avoid capture by Soviet forces.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300">
                <a:solidFill>
                  <a:schemeClr val="dk1"/>
                </a:solidFill>
              </a:rPr>
              <a:t>U.S. Contributions</a:t>
            </a:r>
            <a:endParaRPr b="1" sz="1300"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>
                <a:solidFill>
                  <a:schemeClr val="dk1"/>
                </a:solidFill>
              </a:rPr>
              <a:t>Under </a:t>
            </a:r>
            <a:r>
              <a:rPr b="1" lang="en">
                <a:solidFill>
                  <a:schemeClr val="dk1"/>
                </a:solidFill>
              </a:rPr>
              <a:t>Project Paperclip</a:t>
            </a:r>
            <a:r>
              <a:rPr lang="en">
                <a:solidFill>
                  <a:schemeClr val="dk1"/>
                </a:solidFill>
              </a:rPr>
              <a:t>, relocated to </a:t>
            </a:r>
            <a:r>
              <a:rPr b="1" lang="en">
                <a:solidFill>
                  <a:schemeClr val="dk1"/>
                </a:solidFill>
              </a:rPr>
              <a:t>Fort Bliss &amp; White Sands, New Mexico</a:t>
            </a:r>
            <a:r>
              <a:rPr lang="en">
                <a:solidFill>
                  <a:schemeClr val="dk1"/>
                </a:solidFill>
              </a:rPr>
              <a:t>, later </a:t>
            </a:r>
            <a:r>
              <a:rPr b="1" lang="en">
                <a:solidFill>
                  <a:schemeClr val="dk1"/>
                </a:solidFill>
              </a:rPr>
              <a:t>Redstone Arsenal</a:t>
            </a:r>
            <a:r>
              <a:rPr lang="en">
                <a:solidFill>
                  <a:schemeClr val="dk1"/>
                </a:solidFill>
              </a:rPr>
              <a:t>, Alabama.</a:t>
            </a:r>
            <a:endParaRPr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>
                <a:solidFill>
                  <a:schemeClr val="dk1"/>
                </a:solidFill>
              </a:rPr>
              <a:t>Developed:</a:t>
            </a:r>
            <a:endParaRPr>
              <a:solidFill>
                <a:schemeClr val="dk1"/>
              </a:solidFill>
            </a:endParaRPr>
          </a:p>
          <a:p>
            <a:pPr indent="-2984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○"/>
            </a:pPr>
            <a:r>
              <a:rPr b="1" lang="en">
                <a:solidFill>
                  <a:schemeClr val="dk1"/>
                </a:solidFill>
              </a:rPr>
              <a:t>Redstone Rocket</a:t>
            </a:r>
            <a:r>
              <a:rPr lang="en">
                <a:solidFill>
                  <a:schemeClr val="dk1"/>
                </a:solidFill>
              </a:rPr>
              <a:t> – U.S. Army missile later used for </a:t>
            </a:r>
            <a:r>
              <a:rPr b="1" lang="en">
                <a:solidFill>
                  <a:schemeClr val="dk1"/>
                </a:solidFill>
              </a:rPr>
              <a:t>Mercury missions</a:t>
            </a:r>
            <a:r>
              <a:rPr lang="en">
                <a:solidFill>
                  <a:schemeClr val="dk1"/>
                </a:solidFill>
              </a:rPr>
              <a:t>.</a:t>
            </a:r>
            <a:endParaRPr>
              <a:solidFill>
                <a:schemeClr val="dk1"/>
              </a:solidFill>
            </a:endParaRPr>
          </a:p>
          <a:p>
            <a:pPr indent="-2984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○"/>
            </a:pPr>
            <a:r>
              <a:rPr b="1" lang="en">
                <a:solidFill>
                  <a:schemeClr val="dk1"/>
                </a:solidFill>
              </a:rPr>
              <a:t>Jupiter &amp; Juno rockets</a:t>
            </a:r>
            <a:r>
              <a:rPr lang="en">
                <a:solidFill>
                  <a:schemeClr val="dk1"/>
                </a:solidFill>
              </a:rPr>
              <a:t> – launched </a:t>
            </a:r>
            <a:r>
              <a:rPr b="1" lang="en">
                <a:solidFill>
                  <a:schemeClr val="dk1"/>
                </a:solidFill>
              </a:rPr>
              <a:t>Explorer 1</a:t>
            </a:r>
            <a:r>
              <a:rPr lang="en">
                <a:solidFill>
                  <a:schemeClr val="dk1"/>
                </a:solidFill>
              </a:rPr>
              <a:t> (first U.S. satellite, 1958).</a:t>
            </a:r>
            <a:endParaRPr>
              <a:solidFill>
                <a:schemeClr val="dk1"/>
              </a:solidFill>
            </a:endParaRPr>
          </a:p>
          <a:p>
            <a:pPr indent="-2984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○"/>
            </a:pPr>
            <a:r>
              <a:rPr b="1" lang="en">
                <a:solidFill>
                  <a:schemeClr val="dk1"/>
                </a:solidFill>
              </a:rPr>
              <a:t>Saturn V</a:t>
            </a:r>
            <a:r>
              <a:rPr lang="en">
                <a:solidFill>
                  <a:schemeClr val="dk1"/>
                </a:solidFill>
              </a:rPr>
              <a:t> – the three-stage launcher that carried </a:t>
            </a:r>
            <a:r>
              <a:rPr b="1" lang="en">
                <a:solidFill>
                  <a:schemeClr val="dk1"/>
                </a:solidFill>
              </a:rPr>
              <a:t>Apollo astronauts to the Moon</a:t>
            </a:r>
            <a:r>
              <a:rPr lang="en">
                <a:solidFill>
                  <a:schemeClr val="dk1"/>
                </a:solidFill>
              </a:rPr>
              <a:t>.</a:t>
            </a:r>
            <a:endParaRPr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>
                <a:solidFill>
                  <a:schemeClr val="dk1"/>
                </a:solidFill>
              </a:rPr>
              <a:t>Became a prominent </a:t>
            </a:r>
            <a:r>
              <a:rPr b="1" lang="en">
                <a:solidFill>
                  <a:schemeClr val="dk1"/>
                </a:solidFill>
              </a:rPr>
              <a:t>NASA leader and public advocate</a:t>
            </a:r>
            <a:r>
              <a:rPr lang="en">
                <a:solidFill>
                  <a:schemeClr val="dk1"/>
                </a:solidFill>
              </a:rPr>
              <a:t> for space exploration.</a:t>
            </a:r>
            <a:endParaRPr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>
                <a:solidFill>
                  <a:schemeClr val="dk1"/>
                </a:solidFill>
              </a:rPr>
              <a:t>Retired from NASA in 1972; died 1977 in Alexandria, Virginia.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300">
                <a:solidFill>
                  <a:schemeClr val="dk1"/>
                </a:solidFill>
              </a:rPr>
              <a:t>Instructor Notes</a:t>
            </a:r>
            <a:endParaRPr b="1" sz="1300"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>
                <a:solidFill>
                  <a:schemeClr val="dk1"/>
                </a:solidFill>
              </a:rPr>
              <a:t>Present von Braun as both </a:t>
            </a:r>
            <a:r>
              <a:rPr b="1" lang="en">
                <a:solidFill>
                  <a:schemeClr val="dk1"/>
                </a:solidFill>
              </a:rPr>
              <a:t>visionary engineer</a:t>
            </a:r>
            <a:r>
              <a:rPr lang="en">
                <a:solidFill>
                  <a:schemeClr val="dk1"/>
                </a:solidFill>
              </a:rPr>
              <a:t> and </a:t>
            </a:r>
            <a:r>
              <a:rPr b="1" lang="en">
                <a:solidFill>
                  <a:schemeClr val="dk1"/>
                </a:solidFill>
              </a:rPr>
              <a:t>controversial historical figure</a:t>
            </a:r>
            <a:r>
              <a:rPr lang="en">
                <a:solidFill>
                  <a:schemeClr val="dk1"/>
                </a:solidFill>
              </a:rPr>
              <a:t> — his genius advanced human spaceflight but came through wartime origins.</a:t>
            </a:r>
            <a:endParaRPr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>
                <a:solidFill>
                  <a:schemeClr val="dk1"/>
                </a:solidFill>
              </a:rPr>
              <a:t>Emphasize his leadership in </a:t>
            </a:r>
            <a:r>
              <a:rPr b="1" lang="en">
                <a:solidFill>
                  <a:schemeClr val="dk1"/>
                </a:solidFill>
              </a:rPr>
              <a:t>integrating large engineering teams</a:t>
            </a:r>
            <a:r>
              <a:rPr lang="en">
                <a:solidFill>
                  <a:schemeClr val="dk1"/>
                </a:solidFill>
              </a:rPr>
              <a:t>, a hallmark of modern aerospace programs.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>
                <a:solidFill>
                  <a:schemeClr val="dk1"/>
                </a:solidFill>
              </a:rPr>
              <a:t>Discussion Prompt:</a:t>
            </a:r>
            <a:br>
              <a:rPr b="1" lang="en">
                <a:solidFill>
                  <a:schemeClr val="dk1"/>
                </a:solidFill>
              </a:rPr>
            </a:br>
            <a:r>
              <a:rPr lang="en">
                <a:solidFill>
                  <a:schemeClr val="dk1"/>
                </a:solidFill>
              </a:rPr>
              <a:t>“How should we remember scientists whose work contributed to both war and peace?”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39ca4b7c1ef_1_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9" name="Google Shape;159;g39ca4b7c1ef_1_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39ca4b7c1ef_1_4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Google Shape;165;g39ca4b7c1ef_1_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39ca4b7c1ef_1_4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0" name="Google Shape;170;g39ca4b7c1ef_1_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9ca4b7c1ef_1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9ca4b7c1ef_1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9ca4b7c1ef_1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9ca4b7c1ef_1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39ca4b7c1ef_1_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39ca4b7c1ef_1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Created the first rockets by accident.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early expirments created black powder that we still use today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Initially used in religious ceremonies and festivals for noise and </a:t>
            </a:r>
            <a:r>
              <a:rPr lang="en"/>
              <a:t>spectacles (like fireworks)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First military use was around 1232 AD during the battle of Kai-Keng. They were used as fire arrows (bamboo tubes with gunpowder and arrows)used against the mongols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This is a good demonstration of pyrotechnics to propulsions.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This is how people discovered gas as a propellant</a:t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39ca4b7c1ef_1_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39ca4b7c1ef_1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After gunpowder reached Europe via the Silk Road, </a:t>
            </a:r>
            <a:r>
              <a:rPr b="1" lang="en">
                <a:solidFill>
                  <a:schemeClr val="dk1"/>
                </a:solidFill>
              </a:rPr>
              <a:t>engineers and alchemists</a:t>
            </a:r>
            <a:r>
              <a:rPr lang="en">
                <a:solidFill>
                  <a:schemeClr val="dk1"/>
                </a:solidFill>
              </a:rPr>
              <a:t> began experimenting with propulsion.</a:t>
            </a:r>
            <a:endParaRPr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b="1" lang="en">
                <a:solidFill>
                  <a:schemeClr val="dk1"/>
                </a:solidFill>
              </a:rPr>
              <a:t>1405:</a:t>
            </a:r>
            <a:r>
              <a:rPr lang="en">
                <a:solidFill>
                  <a:schemeClr val="dk1"/>
                </a:solidFill>
              </a:rPr>
              <a:t> German engineer </a:t>
            </a:r>
            <a:r>
              <a:rPr b="1" lang="en">
                <a:solidFill>
                  <a:schemeClr val="dk1"/>
                </a:solidFill>
              </a:rPr>
              <a:t>Konrad Kyeser von Eichstadt</a:t>
            </a:r>
            <a:r>
              <a:rPr lang="en">
                <a:solidFill>
                  <a:schemeClr val="dk1"/>
                </a:solidFill>
              </a:rPr>
              <a:t> designed a gunpowder-propelled rocket, one of Europe’s earliest.</a:t>
            </a:r>
            <a:endParaRPr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b="1" lang="en">
                <a:solidFill>
                  <a:schemeClr val="dk1"/>
                </a:solidFill>
              </a:rPr>
              <a:t>1429 &amp; 1449:</a:t>
            </a:r>
            <a:r>
              <a:rPr lang="en">
                <a:solidFill>
                  <a:schemeClr val="dk1"/>
                </a:solidFill>
              </a:rPr>
              <a:t> French forces used rockets to defend cities (Orléans and Pont-Andemer) — crude but effective psychological weapons.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>
                <a:solidFill>
                  <a:schemeClr val="dk1"/>
                </a:solidFill>
              </a:rPr>
              <a:t>17th Century (1600s):</a:t>
            </a:r>
            <a:endParaRPr b="1"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>
                <a:solidFill>
                  <a:schemeClr val="dk1"/>
                </a:solidFill>
              </a:rPr>
              <a:t>Rockets grew larger and more dangerous; some weighed </a:t>
            </a:r>
            <a:r>
              <a:rPr b="1" lang="en">
                <a:solidFill>
                  <a:schemeClr val="dk1"/>
                </a:solidFill>
              </a:rPr>
              <a:t>up to 100 pounds</a:t>
            </a:r>
            <a:r>
              <a:rPr lang="en">
                <a:solidFill>
                  <a:schemeClr val="dk1"/>
                </a:solidFill>
              </a:rPr>
              <a:t> and were used to spread </a:t>
            </a:r>
            <a:r>
              <a:rPr b="1" lang="en">
                <a:solidFill>
                  <a:schemeClr val="dk1"/>
                </a:solidFill>
              </a:rPr>
              <a:t>shrapnel</a:t>
            </a:r>
            <a:r>
              <a:rPr lang="en">
                <a:solidFill>
                  <a:schemeClr val="dk1"/>
                </a:solidFill>
              </a:rPr>
              <a:t> in warfare.</a:t>
            </a:r>
            <a:endParaRPr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b="1" lang="en">
                <a:solidFill>
                  <a:schemeClr val="dk1"/>
                </a:solidFill>
              </a:rPr>
              <a:t>Thirty Years’ War (1618–1648):</a:t>
            </a:r>
            <a:r>
              <a:rPr lang="en">
                <a:solidFill>
                  <a:schemeClr val="dk1"/>
                </a:solidFill>
              </a:rPr>
              <a:t> saw heavy use of these early “bomb rockets.”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>
                <a:solidFill>
                  <a:schemeClr val="dk1"/>
                </a:solidFill>
              </a:rPr>
              <a:t>Scientific Breakthrough:</a:t>
            </a:r>
            <a:endParaRPr b="1"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>
                <a:solidFill>
                  <a:schemeClr val="dk1"/>
                </a:solidFill>
              </a:rPr>
              <a:t>During this period, </a:t>
            </a:r>
            <a:r>
              <a:rPr b="1" lang="en">
                <a:solidFill>
                  <a:schemeClr val="dk1"/>
                </a:solidFill>
              </a:rPr>
              <a:t>Sir Isaac Newton</a:t>
            </a:r>
            <a:r>
              <a:rPr lang="en">
                <a:solidFill>
                  <a:schemeClr val="dk1"/>
                </a:solidFill>
              </a:rPr>
              <a:t> formulated his </a:t>
            </a:r>
            <a:r>
              <a:rPr b="1" lang="en">
                <a:solidFill>
                  <a:schemeClr val="dk1"/>
                </a:solidFill>
              </a:rPr>
              <a:t>Three Laws of Motion</a:t>
            </a:r>
            <a:r>
              <a:rPr lang="en">
                <a:solidFill>
                  <a:schemeClr val="dk1"/>
                </a:solidFill>
              </a:rPr>
              <a:t> (published in 1687).</a:t>
            </a:r>
            <a:br>
              <a:rPr lang="en">
                <a:solidFill>
                  <a:schemeClr val="dk1"/>
                </a:solidFill>
              </a:rPr>
            </a:br>
            <a:r>
              <a:rPr lang="en">
                <a:solidFill>
                  <a:schemeClr val="dk1"/>
                </a:solidFill>
              </a:rPr>
              <a:t>Though Newton never built rockets, his laws would later </a:t>
            </a:r>
            <a:r>
              <a:rPr b="1" lang="en">
                <a:solidFill>
                  <a:schemeClr val="dk1"/>
                </a:solidFill>
              </a:rPr>
              <a:t>explain rocket propulsion mathematically</a:t>
            </a:r>
            <a:r>
              <a:rPr lang="en">
                <a:solidFill>
                  <a:schemeClr val="dk1"/>
                </a:solidFill>
              </a:rPr>
              <a:t> — especially the Third Law (“for every action, there is an equal and opposite reaction”).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39ca4b7c1ef_1_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39ca4b7c1ef_1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After a lull, rockets re-emerged as military weapons — particularly in </a:t>
            </a:r>
            <a:r>
              <a:rPr b="1" lang="en">
                <a:solidFill>
                  <a:schemeClr val="dk1"/>
                </a:solidFill>
              </a:rPr>
              <a:t>India and Britain</a:t>
            </a:r>
            <a:r>
              <a:rPr lang="en">
                <a:solidFill>
                  <a:schemeClr val="dk1"/>
                </a:solidFill>
              </a:rPr>
              <a:t>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300">
                <a:solidFill>
                  <a:schemeClr val="dk1"/>
                </a:solidFill>
              </a:rPr>
              <a:t>India’s Mysorean Rockets (Late 1700s)</a:t>
            </a:r>
            <a:endParaRPr b="1" sz="1300"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>
                <a:solidFill>
                  <a:schemeClr val="dk1"/>
                </a:solidFill>
              </a:rPr>
              <a:t>Indian forces under </a:t>
            </a:r>
            <a:r>
              <a:rPr b="1" lang="en">
                <a:solidFill>
                  <a:schemeClr val="dk1"/>
                </a:solidFill>
              </a:rPr>
              <a:t>Tipu Sultan</a:t>
            </a:r>
            <a:r>
              <a:rPr lang="en">
                <a:solidFill>
                  <a:schemeClr val="dk1"/>
                </a:solidFill>
              </a:rPr>
              <a:t> and </a:t>
            </a:r>
            <a:r>
              <a:rPr b="1" lang="en">
                <a:solidFill>
                  <a:schemeClr val="dk1"/>
                </a:solidFill>
              </a:rPr>
              <a:t>Hyder Ali</a:t>
            </a:r>
            <a:r>
              <a:rPr lang="en">
                <a:solidFill>
                  <a:schemeClr val="dk1"/>
                </a:solidFill>
              </a:rPr>
              <a:t> used </a:t>
            </a:r>
            <a:r>
              <a:rPr b="1" lang="en">
                <a:solidFill>
                  <a:schemeClr val="dk1"/>
                </a:solidFill>
              </a:rPr>
              <a:t>metal-cylinder rockets</a:t>
            </a:r>
            <a:r>
              <a:rPr lang="en">
                <a:solidFill>
                  <a:schemeClr val="dk1"/>
                </a:solidFill>
              </a:rPr>
              <a:t> against the British in the </a:t>
            </a:r>
            <a:r>
              <a:rPr b="1" lang="en">
                <a:solidFill>
                  <a:schemeClr val="dk1"/>
                </a:solidFill>
              </a:rPr>
              <a:t>Battles of Seringapatam (1792 &amp; 1799)</a:t>
            </a:r>
            <a:r>
              <a:rPr lang="en">
                <a:solidFill>
                  <a:schemeClr val="dk1"/>
                </a:solidFill>
              </a:rPr>
              <a:t>.</a:t>
            </a:r>
            <a:endParaRPr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>
                <a:solidFill>
                  <a:schemeClr val="dk1"/>
                </a:solidFill>
              </a:rPr>
              <a:t>These were more advanced than earlier European designs: </a:t>
            </a:r>
            <a:r>
              <a:rPr b="1" lang="en">
                <a:solidFill>
                  <a:schemeClr val="dk1"/>
                </a:solidFill>
              </a:rPr>
              <a:t>iron casings increased pressure and range</a:t>
            </a:r>
            <a:r>
              <a:rPr lang="en">
                <a:solidFill>
                  <a:schemeClr val="dk1"/>
                </a:solidFill>
              </a:rPr>
              <a:t>, allowing them to fly farther and strike harder.</a:t>
            </a:r>
            <a:endParaRPr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>
                <a:solidFill>
                  <a:schemeClr val="dk1"/>
                </a:solidFill>
              </a:rPr>
              <a:t>British troops captured some and brought them home for study.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300">
                <a:solidFill>
                  <a:schemeClr val="dk1"/>
                </a:solidFill>
              </a:rPr>
              <a:t>Colonel William Congreve (1772–1828)</a:t>
            </a:r>
            <a:endParaRPr b="1" sz="1300"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>
                <a:solidFill>
                  <a:schemeClr val="dk1"/>
                </a:solidFill>
              </a:rPr>
              <a:t>Inspired by the Indian rockets, </a:t>
            </a:r>
            <a:r>
              <a:rPr b="1" lang="en">
                <a:solidFill>
                  <a:schemeClr val="dk1"/>
                </a:solidFill>
              </a:rPr>
              <a:t>Congreve</a:t>
            </a:r>
            <a:r>
              <a:rPr lang="en">
                <a:solidFill>
                  <a:schemeClr val="dk1"/>
                </a:solidFill>
              </a:rPr>
              <a:t>, a British artillery officer, developed </a:t>
            </a:r>
            <a:r>
              <a:rPr b="1" lang="en">
                <a:solidFill>
                  <a:schemeClr val="dk1"/>
                </a:solidFill>
              </a:rPr>
              <a:t>standardized military rockets</a:t>
            </a:r>
            <a:r>
              <a:rPr lang="en">
                <a:solidFill>
                  <a:schemeClr val="dk1"/>
                </a:solidFill>
              </a:rPr>
              <a:t>.</a:t>
            </a:r>
            <a:endParaRPr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>
                <a:solidFill>
                  <a:schemeClr val="dk1"/>
                </a:solidFill>
              </a:rPr>
              <a:t>Innovations:</a:t>
            </a:r>
            <a:endParaRPr>
              <a:solidFill>
                <a:schemeClr val="dk1"/>
              </a:solidFill>
            </a:endParaRPr>
          </a:p>
          <a:p>
            <a:pPr indent="-2984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○"/>
            </a:pPr>
            <a:r>
              <a:rPr lang="en">
                <a:solidFill>
                  <a:schemeClr val="dk1"/>
                </a:solidFill>
              </a:rPr>
              <a:t>Improved </a:t>
            </a:r>
            <a:r>
              <a:rPr b="1" lang="en">
                <a:solidFill>
                  <a:schemeClr val="dk1"/>
                </a:solidFill>
              </a:rPr>
              <a:t>gunpowder composition</a:t>
            </a:r>
            <a:r>
              <a:rPr lang="en">
                <a:solidFill>
                  <a:schemeClr val="dk1"/>
                </a:solidFill>
              </a:rPr>
              <a:t> for consistent thrust.</a:t>
            </a:r>
            <a:endParaRPr>
              <a:solidFill>
                <a:schemeClr val="dk1"/>
              </a:solidFill>
            </a:endParaRPr>
          </a:p>
          <a:p>
            <a:pPr indent="-2984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○"/>
            </a:pPr>
            <a:r>
              <a:rPr lang="en">
                <a:solidFill>
                  <a:schemeClr val="dk1"/>
                </a:solidFill>
              </a:rPr>
              <a:t>Added </a:t>
            </a:r>
            <a:r>
              <a:rPr b="1" lang="en">
                <a:solidFill>
                  <a:schemeClr val="dk1"/>
                </a:solidFill>
              </a:rPr>
              <a:t>long guide sticks</a:t>
            </a:r>
            <a:r>
              <a:rPr lang="en">
                <a:solidFill>
                  <a:schemeClr val="dk1"/>
                </a:solidFill>
              </a:rPr>
              <a:t> for flight stabilization.</a:t>
            </a:r>
            <a:endParaRPr>
              <a:solidFill>
                <a:schemeClr val="dk1"/>
              </a:solidFill>
            </a:endParaRPr>
          </a:p>
          <a:p>
            <a:pPr indent="-2984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○"/>
            </a:pPr>
            <a:r>
              <a:rPr lang="en">
                <a:solidFill>
                  <a:schemeClr val="dk1"/>
                </a:solidFill>
              </a:rPr>
              <a:t>Extended range from </a:t>
            </a:r>
            <a:r>
              <a:rPr b="1" lang="en">
                <a:solidFill>
                  <a:schemeClr val="dk1"/>
                </a:solidFill>
              </a:rPr>
              <a:t>300 yards to over 3,000 yards</a:t>
            </a:r>
            <a:r>
              <a:rPr lang="en">
                <a:solidFill>
                  <a:schemeClr val="dk1"/>
                </a:solidFill>
              </a:rPr>
              <a:t>.</a:t>
            </a:r>
            <a:endParaRPr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>
                <a:solidFill>
                  <a:schemeClr val="dk1"/>
                </a:solidFill>
              </a:rPr>
              <a:t>His </a:t>
            </a:r>
            <a:r>
              <a:rPr b="1" lang="en">
                <a:solidFill>
                  <a:schemeClr val="dk1"/>
                </a:solidFill>
              </a:rPr>
              <a:t>“Congreve rockets”</a:t>
            </a:r>
            <a:r>
              <a:rPr lang="en">
                <a:solidFill>
                  <a:schemeClr val="dk1"/>
                </a:solidFill>
              </a:rPr>
              <a:t> were used widely:</a:t>
            </a:r>
            <a:endParaRPr>
              <a:solidFill>
                <a:schemeClr val="dk1"/>
              </a:solidFill>
            </a:endParaRPr>
          </a:p>
          <a:p>
            <a:pPr indent="-2984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○"/>
            </a:pPr>
            <a:r>
              <a:rPr b="1" lang="en">
                <a:solidFill>
                  <a:schemeClr val="dk1"/>
                </a:solidFill>
              </a:rPr>
              <a:t>1807 Battle of Copenhagen:</a:t>
            </a:r>
            <a:r>
              <a:rPr lang="en">
                <a:solidFill>
                  <a:schemeClr val="dk1"/>
                </a:solidFill>
              </a:rPr>
              <a:t> 25,000 rockets fired by the British Navy.</a:t>
            </a:r>
            <a:endParaRPr>
              <a:solidFill>
                <a:schemeClr val="dk1"/>
              </a:solidFill>
            </a:endParaRPr>
          </a:p>
          <a:p>
            <a:pPr indent="-2984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○"/>
            </a:pPr>
            <a:r>
              <a:rPr b="1" lang="en">
                <a:solidFill>
                  <a:schemeClr val="dk1"/>
                </a:solidFill>
              </a:rPr>
              <a:t>War of 1812:</a:t>
            </a:r>
            <a:r>
              <a:rPr lang="en">
                <a:solidFill>
                  <a:schemeClr val="dk1"/>
                </a:solidFill>
              </a:rPr>
              <a:t> Used against U.S. forces — witnessed by </a:t>
            </a:r>
            <a:r>
              <a:rPr b="1" lang="en">
                <a:solidFill>
                  <a:schemeClr val="dk1"/>
                </a:solidFill>
              </a:rPr>
              <a:t>Francis Scott Key</a:t>
            </a:r>
            <a:r>
              <a:rPr lang="en">
                <a:solidFill>
                  <a:schemeClr val="dk1"/>
                </a:solidFill>
              </a:rPr>
              <a:t>, who described “the rockets’ red glare” in </a:t>
            </a:r>
            <a:r>
              <a:rPr i="1" lang="en">
                <a:solidFill>
                  <a:schemeClr val="dk1"/>
                </a:solidFill>
              </a:rPr>
              <a:t>The Star-Spangled Banner</a:t>
            </a:r>
            <a:r>
              <a:rPr lang="en">
                <a:solidFill>
                  <a:schemeClr val="dk1"/>
                </a:solidFill>
              </a:rPr>
              <a:t>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300">
                <a:solidFill>
                  <a:schemeClr val="dk1"/>
                </a:solidFill>
              </a:rPr>
              <a:t>William Hale (1797–1870)</a:t>
            </a:r>
            <a:endParaRPr b="1" sz="1300"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>
                <a:solidFill>
                  <a:schemeClr val="dk1"/>
                </a:solidFill>
              </a:rPr>
              <a:t>English engineer who revolutionized rocket design in the </a:t>
            </a:r>
            <a:r>
              <a:rPr b="1" lang="en">
                <a:solidFill>
                  <a:schemeClr val="dk1"/>
                </a:solidFill>
              </a:rPr>
              <a:t>mid-1800s</a:t>
            </a:r>
            <a:r>
              <a:rPr lang="en">
                <a:solidFill>
                  <a:schemeClr val="dk1"/>
                </a:solidFill>
              </a:rPr>
              <a:t>.</a:t>
            </a:r>
            <a:endParaRPr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>
                <a:solidFill>
                  <a:schemeClr val="dk1"/>
                </a:solidFill>
              </a:rPr>
              <a:t>Invented </a:t>
            </a:r>
            <a:r>
              <a:rPr b="1" lang="en">
                <a:solidFill>
                  <a:schemeClr val="dk1"/>
                </a:solidFill>
              </a:rPr>
              <a:t>spin stabilization</a:t>
            </a:r>
            <a:r>
              <a:rPr lang="en">
                <a:solidFill>
                  <a:schemeClr val="dk1"/>
                </a:solidFill>
              </a:rPr>
              <a:t>:</a:t>
            </a:r>
            <a:endParaRPr>
              <a:solidFill>
                <a:schemeClr val="dk1"/>
              </a:solidFill>
            </a:endParaRPr>
          </a:p>
          <a:p>
            <a:pPr indent="-2984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○"/>
            </a:pPr>
            <a:r>
              <a:rPr lang="en">
                <a:solidFill>
                  <a:schemeClr val="dk1"/>
                </a:solidFill>
              </a:rPr>
              <a:t>Routed exhaust gases through small angled nozzles or vanes at the tail, causing the rocket to spin like a bullet.</a:t>
            </a:r>
            <a:endParaRPr>
              <a:solidFill>
                <a:schemeClr val="dk1"/>
              </a:solidFill>
            </a:endParaRPr>
          </a:p>
          <a:p>
            <a:pPr indent="-2984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○"/>
            </a:pPr>
            <a:r>
              <a:rPr lang="en">
                <a:solidFill>
                  <a:schemeClr val="dk1"/>
                </a:solidFill>
              </a:rPr>
              <a:t>This eliminated the need for a long guide stick and greatly improved accuracy.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>
                <a:solidFill>
                  <a:schemeClr val="dk1"/>
                </a:solidFill>
              </a:rPr>
              <a:t>Result:</a:t>
            </a:r>
            <a:br>
              <a:rPr b="1" lang="en">
                <a:solidFill>
                  <a:schemeClr val="dk1"/>
                </a:solidFill>
              </a:rPr>
            </a:br>
            <a:r>
              <a:rPr lang="en">
                <a:solidFill>
                  <a:schemeClr val="dk1"/>
                </a:solidFill>
              </a:rPr>
              <a:t>Hale’s innovation made rockets </a:t>
            </a:r>
            <a:r>
              <a:rPr b="1" lang="en">
                <a:solidFill>
                  <a:schemeClr val="dk1"/>
                </a:solidFill>
              </a:rPr>
              <a:t>more stable and controllable</a:t>
            </a:r>
            <a:r>
              <a:rPr lang="en">
                <a:solidFill>
                  <a:schemeClr val="dk1"/>
                </a:solidFill>
              </a:rPr>
              <a:t> — a key step toward modern rocketry.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39ca4b7c1ef_1_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39ca4b7c1ef_1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700">
                <a:solidFill>
                  <a:schemeClr val="dk1"/>
                </a:solidFill>
              </a:rPr>
              <a:t>4. The Decline of Rockets as Weapons (Late 1800s)</a:t>
            </a:r>
            <a:endParaRPr b="1" sz="1700"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>
                <a:solidFill>
                  <a:schemeClr val="dk1"/>
                </a:solidFill>
              </a:rPr>
              <a:t>Despite improvements, rockets couldn’t compete with </a:t>
            </a:r>
            <a:r>
              <a:rPr b="1" lang="en">
                <a:solidFill>
                  <a:schemeClr val="dk1"/>
                </a:solidFill>
              </a:rPr>
              <a:t>artillery cannons</a:t>
            </a:r>
            <a:r>
              <a:rPr lang="en">
                <a:solidFill>
                  <a:schemeClr val="dk1"/>
                </a:solidFill>
              </a:rPr>
              <a:t>:</a:t>
            </a:r>
            <a:endParaRPr>
              <a:solidFill>
                <a:schemeClr val="dk1"/>
              </a:solidFill>
            </a:endParaRPr>
          </a:p>
          <a:p>
            <a:pPr indent="-2984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○"/>
            </a:pPr>
            <a:r>
              <a:rPr lang="en">
                <a:solidFill>
                  <a:schemeClr val="dk1"/>
                </a:solidFill>
              </a:rPr>
              <a:t>Cannons were </a:t>
            </a:r>
            <a:r>
              <a:rPr b="1" lang="en">
                <a:solidFill>
                  <a:schemeClr val="dk1"/>
                </a:solidFill>
              </a:rPr>
              <a:t>more accurate</a:t>
            </a:r>
            <a:r>
              <a:rPr lang="en">
                <a:solidFill>
                  <a:schemeClr val="dk1"/>
                </a:solidFill>
              </a:rPr>
              <a:t> and </a:t>
            </a:r>
            <a:r>
              <a:rPr b="1" lang="en">
                <a:solidFill>
                  <a:schemeClr val="dk1"/>
                </a:solidFill>
              </a:rPr>
              <a:t>easier to aim</a:t>
            </a:r>
            <a:r>
              <a:rPr lang="en">
                <a:solidFill>
                  <a:schemeClr val="dk1"/>
                </a:solidFill>
              </a:rPr>
              <a:t>.</a:t>
            </a:r>
            <a:endParaRPr>
              <a:solidFill>
                <a:schemeClr val="dk1"/>
              </a:solidFill>
            </a:endParaRPr>
          </a:p>
          <a:p>
            <a:pPr indent="-2984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○"/>
            </a:pPr>
            <a:r>
              <a:rPr lang="en">
                <a:solidFill>
                  <a:schemeClr val="dk1"/>
                </a:solidFill>
              </a:rPr>
              <a:t>Rocket trajectories were inconsistent.</a:t>
            </a:r>
            <a:endParaRPr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>
                <a:solidFill>
                  <a:schemeClr val="dk1"/>
                </a:solidFill>
              </a:rPr>
              <a:t>By the late 19th century, rockets were mostly </a:t>
            </a:r>
            <a:r>
              <a:rPr b="1" lang="en">
                <a:solidFill>
                  <a:schemeClr val="dk1"/>
                </a:solidFill>
              </a:rPr>
              <a:t>discontinued as military weapons</a:t>
            </a:r>
            <a:r>
              <a:rPr lang="en">
                <a:solidFill>
                  <a:schemeClr val="dk1"/>
                </a:solidFill>
              </a:rPr>
              <a:t> — but they </a:t>
            </a:r>
            <a:r>
              <a:rPr b="1" lang="en">
                <a:solidFill>
                  <a:schemeClr val="dk1"/>
                </a:solidFill>
              </a:rPr>
              <a:t>inspired a new generation</a:t>
            </a:r>
            <a:r>
              <a:rPr lang="en">
                <a:solidFill>
                  <a:schemeClr val="dk1"/>
                </a:solidFill>
              </a:rPr>
              <a:t> of scientists and dreamers.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39ca4b7c1ef_1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39ca4b7c1ef_1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As warfare use declined, </a:t>
            </a:r>
            <a:r>
              <a:rPr b="1" lang="en">
                <a:solidFill>
                  <a:schemeClr val="dk1"/>
                </a:solidFill>
              </a:rPr>
              <a:t>scientists began to see rockets as tools for exploration</a:t>
            </a:r>
            <a:r>
              <a:rPr lang="en">
                <a:solidFill>
                  <a:schemeClr val="dk1"/>
                </a:solidFill>
              </a:rPr>
              <a:t> rather than destruction.</a:t>
            </a:r>
            <a:endParaRPr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b="1" lang="en">
                <a:solidFill>
                  <a:schemeClr val="dk1"/>
                </a:solidFill>
              </a:rPr>
              <a:t>Late 1800s – early 1900s:</a:t>
            </a:r>
            <a:r>
              <a:rPr lang="en">
                <a:solidFill>
                  <a:schemeClr val="dk1"/>
                </a:solidFill>
              </a:rPr>
              <a:t> Dreamers like </a:t>
            </a:r>
            <a:r>
              <a:rPr b="1" lang="en">
                <a:solidFill>
                  <a:schemeClr val="dk1"/>
                </a:solidFill>
              </a:rPr>
              <a:t>Tsiolkovsky, Oberth, and Goddard</a:t>
            </a:r>
            <a:r>
              <a:rPr lang="en">
                <a:solidFill>
                  <a:schemeClr val="dk1"/>
                </a:solidFill>
              </a:rPr>
              <a:t> began </a:t>
            </a:r>
            <a:r>
              <a:rPr b="1" lang="en">
                <a:solidFill>
                  <a:schemeClr val="dk1"/>
                </a:solidFill>
              </a:rPr>
              <a:t>applying physics</a:t>
            </a:r>
            <a:r>
              <a:rPr lang="en">
                <a:solidFill>
                  <a:schemeClr val="dk1"/>
                </a:solidFill>
              </a:rPr>
              <a:t> (Newton’s laws) to the idea of spaceflight.</a:t>
            </a:r>
            <a:endParaRPr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>
                <a:solidFill>
                  <a:schemeClr val="dk1"/>
                </a:solidFill>
              </a:rPr>
              <a:t>The document notes that:</a:t>
            </a:r>
            <a:br>
              <a:rPr lang="en">
                <a:solidFill>
                  <a:schemeClr val="dk1"/>
                </a:solidFill>
              </a:rPr>
            </a:br>
            <a:r>
              <a:rPr lang="en">
                <a:solidFill>
                  <a:schemeClr val="dk1"/>
                </a:solidFill>
              </a:rPr>
              <a:t>“By the end of the 19th century, men were beginning to dream of traveling into space… To accomplish such a feat required a machine of great power and speed.”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39ca4b7c1ef_1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39ca4b7c1ef_1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11" name="Google Shape;11;p2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6" name="Google Shape;16;p2"/>
          <p:cNvSpPr txBox="1"/>
          <p:nvPr>
            <p:ph type="ctrTitle"/>
          </p:nvPr>
        </p:nvSpPr>
        <p:spPr>
          <a:xfrm>
            <a:off x="598100" y="1775222"/>
            <a:ext cx="8222100" cy="838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598088" y="2715913"/>
            <a:ext cx="8222100" cy="43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8" name="Google Shape;18;p2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oogle Shape;70;p11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71" name="Google Shape;71;p11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" name="Google Shape;72;p11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" name="Google Shape;73;p11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" name="Google Shape;74;p11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" name="Google Shape;75;p11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6" name="Google Shape;76;p11"/>
          <p:cNvSpPr txBox="1"/>
          <p:nvPr>
            <p:ph hasCustomPrompt="1" type="title"/>
          </p:nvPr>
        </p:nvSpPr>
        <p:spPr>
          <a:xfrm>
            <a:off x="311700" y="1256050"/>
            <a:ext cx="8520600" cy="2030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7" name="Google Shape;77;p11"/>
          <p:cNvSpPr txBox="1"/>
          <p:nvPr>
            <p:ph idx="1" type="body"/>
          </p:nvPr>
        </p:nvSpPr>
        <p:spPr>
          <a:xfrm>
            <a:off x="311700" y="3369225"/>
            <a:ext cx="8520600" cy="128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78" name="Google Shape;78;p11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2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oogle Shape;20;p3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21" name="Google Shape;21;p3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" name="Google Shape;22;p3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" name="Google Shape;23;p3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3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3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6" name="Google Shape;26;p3"/>
          <p:cNvSpPr txBox="1"/>
          <p:nvPr>
            <p:ph type="title"/>
          </p:nvPr>
        </p:nvSpPr>
        <p:spPr>
          <a:xfrm>
            <a:off x="598100" y="2152347"/>
            <a:ext cx="8222100" cy="83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7" name="Google Shape;27;p3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oogle Shape;29;p4"/>
          <p:cNvGrpSpPr/>
          <p:nvPr/>
        </p:nvGrpSpPr>
        <p:grpSpPr>
          <a:xfrm>
            <a:off x="0" y="3903669"/>
            <a:ext cx="9144000" cy="1239925"/>
            <a:chOff x="0" y="3903669"/>
            <a:chExt cx="9144000" cy="1239925"/>
          </a:xfrm>
        </p:grpSpPr>
        <p:sp>
          <p:nvSpPr>
            <p:cNvPr id="30" name="Google Shape;30;p4"/>
            <p:cNvSpPr/>
            <p:nvPr/>
          </p:nvSpPr>
          <p:spPr>
            <a:xfrm>
              <a:off x="8154895" y="3903669"/>
              <a:ext cx="989100" cy="9879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" name="Google Shape;31;p4"/>
            <p:cNvSpPr/>
            <p:nvPr/>
          </p:nvSpPr>
          <p:spPr>
            <a:xfrm flipH="1">
              <a:off x="6181163" y="3903669"/>
              <a:ext cx="989100" cy="9879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Google Shape;32;p4"/>
            <p:cNvSpPr/>
            <p:nvPr/>
          </p:nvSpPr>
          <p:spPr>
            <a:xfrm>
              <a:off x="7170274" y="3903669"/>
              <a:ext cx="989100" cy="9879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p4"/>
            <p:cNvSpPr/>
            <p:nvPr/>
          </p:nvSpPr>
          <p:spPr>
            <a:xfrm rot="10800000">
              <a:off x="8154757" y="3903682"/>
              <a:ext cx="989100" cy="987900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" name="Google Shape;34;p4"/>
            <p:cNvSpPr/>
            <p:nvPr/>
          </p:nvSpPr>
          <p:spPr>
            <a:xfrm>
              <a:off x="0" y="4891594"/>
              <a:ext cx="9144000" cy="2520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5" name="Google Shape;35;p4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6" name="Google Shape;36;p4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7" name="Google Shape;37;p4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5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40" name="Google Shape;40;p5"/>
          <p:cNvSpPr txBox="1"/>
          <p:nvPr>
            <p:ph idx="1" type="body"/>
          </p:nvPr>
        </p:nvSpPr>
        <p:spPr>
          <a:xfrm>
            <a:off x="311700" y="1229975"/>
            <a:ext cx="39999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1" name="Google Shape;41;p5"/>
          <p:cNvSpPr txBox="1"/>
          <p:nvPr>
            <p:ph idx="2" type="body"/>
          </p:nvPr>
        </p:nvSpPr>
        <p:spPr>
          <a:xfrm>
            <a:off x="4832400" y="1229975"/>
            <a:ext cx="39999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2" name="Google Shape;42;p5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6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45" name="Google Shape;45;p6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8" name="Google Shape;48;p7"/>
          <p:cNvSpPr txBox="1"/>
          <p:nvPr>
            <p:ph idx="1" type="body"/>
          </p:nvPr>
        </p:nvSpPr>
        <p:spPr>
          <a:xfrm>
            <a:off x="311700" y="1465804"/>
            <a:ext cx="2808000" cy="310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9" name="Google Shape;49;p7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Google Shape;51;p8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52" name="Google Shape;52;p8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3" name="Google Shape;53;p8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4" name="Google Shape;54;p8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5" name="Google Shape;55;p8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" name="Google Shape;56;p8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7" name="Google Shape;57;p8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8" name="Google Shape;58;p8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9"/>
          <p:cNvSpPr/>
          <p:nvPr/>
        </p:nvSpPr>
        <p:spPr>
          <a:xfrm>
            <a:off x="4572000" y="-17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61" name="Google Shape;61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62" name="Google Shape;62;p9"/>
          <p:cNvSpPr txBox="1"/>
          <p:nvPr>
            <p:ph type="title"/>
          </p:nvPr>
        </p:nvSpPr>
        <p:spPr>
          <a:xfrm>
            <a:off x="265500" y="1151100"/>
            <a:ext cx="4045200" cy="1564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63" name="Google Shape;63;p9"/>
          <p:cNvSpPr txBox="1"/>
          <p:nvPr>
            <p:ph idx="1" type="subTitle"/>
          </p:nvPr>
        </p:nvSpPr>
        <p:spPr>
          <a:xfrm>
            <a:off x="265500" y="2769001"/>
            <a:ext cx="4045200" cy="126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64" name="Google Shape;64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5" name="Google Shape;65;p9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0"/>
          <p:cNvSpPr txBox="1"/>
          <p:nvPr>
            <p:ph idx="1" type="body"/>
          </p:nvPr>
        </p:nvSpPr>
        <p:spPr>
          <a:xfrm>
            <a:off x="319500" y="423057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68" name="Google Shape;68;p10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geometric">
    <p:bg>
      <p:bgPr>
        <a:gradFill>
          <a:gsLst>
            <a:gs pos="0">
              <a:srgbClr val="D4E5F5"/>
            </a:gs>
            <a:gs pos="100000">
              <a:srgbClr val="70A4D5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Roboto"/>
              <a:buChar char="●"/>
              <a:defRPr sz="18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●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●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3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4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3"/>
          <p:cNvSpPr txBox="1"/>
          <p:nvPr/>
        </p:nvSpPr>
        <p:spPr>
          <a:xfrm>
            <a:off x="798275" y="580575"/>
            <a:ext cx="6966900" cy="324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600">
                <a:latin typeface="Hanken Grotesk"/>
                <a:ea typeface="Hanken Grotesk"/>
                <a:cs typeface="Hanken Grotesk"/>
                <a:sym typeface="Hanken Grotesk"/>
              </a:rPr>
              <a:t>History Of </a:t>
            </a:r>
            <a:endParaRPr sz="9600">
              <a:latin typeface="Hanken Grotesk"/>
              <a:ea typeface="Hanken Grotesk"/>
              <a:cs typeface="Hanken Grotesk"/>
              <a:sym typeface="Hanken Grotesk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600">
                <a:latin typeface="Hanken Grotesk"/>
                <a:ea typeface="Hanken Grotesk"/>
                <a:cs typeface="Hanken Grotesk"/>
                <a:sym typeface="Hanken Grotesk"/>
              </a:rPr>
              <a:t>Rockets</a:t>
            </a:r>
            <a:endParaRPr sz="9600">
              <a:latin typeface="Hanken Grotesk"/>
              <a:ea typeface="Hanken Grotesk"/>
              <a:cs typeface="Hanken Grotesk"/>
              <a:sym typeface="Hanken Grotesk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2"/>
          <p:cNvSpPr txBox="1"/>
          <p:nvPr/>
        </p:nvSpPr>
        <p:spPr>
          <a:xfrm>
            <a:off x="142875" y="161925"/>
            <a:ext cx="6082200" cy="470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500"/>
              <a:t>Konstantin Tsiolkovsky (1857–1935)</a:t>
            </a:r>
            <a:endParaRPr b="1" sz="2500"/>
          </a:p>
          <a:p>
            <a:pPr indent="-3873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2500"/>
              <a:buChar char="●"/>
            </a:pPr>
            <a:r>
              <a:rPr lang="en" sz="2500"/>
              <a:t>Russian teacher and visionary.</a:t>
            </a:r>
            <a:endParaRPr sz="2500"/>
          </a:p>
          <a:p>
            <a:pPr indent="-3873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Char char="●"/>
            </a:pPr>
            <a:r>
              <a:rPr lang="en" sz="2500"/>
              <a:t>Created the first </a:t>
            </a:r>
            <a:r>
              <a:rPr i="1" lang="en" sz="2500"/>
              <a:t>mathematical model</a:t>
            </a:r>
            <a:r>
              <a:rPr lang="en" sz="2500"/>
              <a:t> of rocket flight.</a:t>
            </a:r>
            <a:endParaRPr sz="2500"/>
          </a:p>
          <a:p>
            <a:pPr indent="-3873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Char char="●"/>
            </a:pPr>
            <a:r>
              <a:rPr lang="en" sz="2500"/>
              <a:t>Proposed </a:t>
            </a:r>
            <a:r>
              <a:rPr b="1" lang="en" sz="2500"/>
              <a:t>liquid-fuel engines</a:t>
            </a:r>
            <a:r>
              <a:rPr lang="en" sz="2500"/>
              <a:t>, </a:t>
            </a:r>
            <a:r>
              <a:rPr b="1" lang="en" sz="2500"/>
              <a:t>multi-stage rockets</a:t>
            </a:r>
            <a:r>
              <a:rPr lang="en" sz="2500"/>
              <a:t>, and </a:t>
            </a:r>
            <a:r>
              <a:rPr b="1" lang="en" sz="2500"/>
              <a:t>space stations</a:t>
            </a:r>
            <a:r>
              <a:rPr lang="en" sz="2500"/>
              <a:t>.</a:t>
            </a:r>
            <a:endParaRPr sz="2500"/>
          </a:p>
          <a:p>
            <a:pPr indent="-3873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Char char="●"/>
            </a:pPr>
            <a:r>
              <a:rPr lang="en" sz="2500"/>
              <a:t>Never built a rocket himself — focused on theory.</a:t>
            </a:r>
            <a:endParaRPr sz="2500"/>
          </a:p>
          <a:p>
            <a:pPr indent="-3873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Char char="●"/>
            </a:pPr>
            <a:r>
              <a:rPr b="1" lang="en" sz="2500"/>
              <a:t>Key title:</a:t>
            </a:r>
            <a:r>
              <a:rPr lang="en" sz="2500"/>
              <a:t> “Father of Space Travel.”</a:t>
            </a:r>
            <a:endParaRPr sz="2500">
              <a:latin typeface="Hanken Grotesk"/>
              <a:ea typeface="Hanken Grotesk"/>
              <a:cs typeface="Hanken Grotesk"/>
              <a:sym typeface="Hanken Grotesk"/>
            </a:endParaRPr>
          </a:p>
        </p:txBody>
      </p:sp>
      <p:pic>
        <p:nvPicPr>
          <p:cNvPr id="138" name="Google Shape;138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437575" y="861938"/>
            <a:ext cx="2381250" cy="3305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3"/>
          <p:cNvSpPr txBox="1"/>
          <p:nvPr/>
        </p:nvSpPr>
        <p:spPr>
          <a:xfrm>
            <a:off x="161025" y="155450"/>
            <a:ext cx="5595300" cy="532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300"/>
              <a:t>Hermann Oberth (1894–1989)</a:t>
            </a:r>
            <a:endParaRPr b="1" sz="2300"/>
          </a:p>
          <a:p>
            <a:pPr indent="-3746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2300"/>
              <a:buChar char="●"/>
            </a:pPr>
            <a:r>
              <a:rPr lang="en" sz="2300"/>
              <a:t>German scientist</a:t>
            </a:r>
            <a:r>
              <a:rPr lang="en" sz="2300"/>
              <a:t>; inspired by Jules Verne’s </a:t>
            </a:r>
            <a:r>
              <a:rPr i="1" lang="en" sz="2300"/>
              <a:t>From the Earth to the Moon</a:t>
            </a:r>
            <a:r>
              <a:rPr lang="en" sz="2300"/>
              <a:t>.</a:t>
            </a:r>
            <a:endParaRPr sz="2300"/>
          </a:p>
          <a:p>
            <a:pPr indent="-3746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Char char="●"/>
            </a:pPr>
            <a:r>
              <a:rPr lang="en" sz="2300"/>
              <a:t>Wrote </a:t>
            </a:r>
            <a:r>
              <a:rPr i="1" lang="en" sz="2300"/>
              <a:t>The Rocket into Planetary </a:t>
            </a:r>
            <a:r>
              <a:rPr i="1" lang="en" sz="2300"/>
              <a:t>Space</a:t>
            </a:r>
            <a:r>
              <a:rPr lang="en" sz="2300"/>
              <a:t> (1923) — first serious study on how rockets could reach space.</a:t>
            </a:r>
            <a:endParaRPr sz="2300"/>
          </a:p>
          <a:p>
            <a:pPr indent="-3746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Char char="●"/>
            </a:pPr>
            <a:r>
              <a:rPr lang="en" sz="2300"/>
              <a:t>Developed the concept of </a:t>
            </a:r>
            <a:r>
              <a:rPr b="1" lang="en" sz="2300"/>
              <a:t>staging</a:t>
            </a:r>
            <a:r>
              <a:rPr lang="en" sz="2300"/>
              <a:t> — shedding empty fuel tanks for efficiency.</a:t>
            </a:r>
            <a:endParaRPr sz="2300"/>
          </a:p>
          <a:p>
            <a:pPr indent="-3746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Char char="●"/>
            </a:pPr>
            <a:r>
              <a:rPr lang="en" sz="2300"/>
              <a:t>Mentored </a:t>
            </a:r>
            <a:r>
              <a:rPr b="1" lang="en" sz="2300"/>
              <a:t>Wernher von Braun</a:t>
            </a:r>
            <a:r>
              <a:rPr lang="en" sz="2300"/>
              <a:t> later in his career.</a:t>
            </a:r>
            <a:endParaRPr sz="23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300">
              <a:latin typeface="Hanken Grotesk"/>
              <a:ea typeface="Hanken Grotesk"/>
              <a:cs typeface="Hanken Grotesk"/>
              <a:sym typeface="Hanken Grotesk"/>
            </a:endParaRPr>
          </a:p>
        </p:txBody>
      </p:sp>
      <p:pic>
        <p:nvPicPr>
          <p:cNvPr id="144" name="Google Shape;144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80825" y="1306075"/>
            <a:ext cx="2409825" cy="1895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4"/>
          <p:cNvSpPr txBox="1"/>
          <p:nvPr/>
        </p:nvSpPr>
        <p:spPr>
          <a:xfrm>
            <a:off x="4110000" y="258425"/>
            <a:ext cx="4910100" cy="527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100"/>
              <a:t>Robert H. Goddard (1882–1945)</a:t>
            </a:r>
            <a:endParaRPr b="1" sz="2100"/>
          </a:p>
          <a:p>
            <a:pPr indent="-3619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2100"/>
              <a:buChar char="●"/>
            </a:pPr>
            <a:r>
              <a:rPr lang="en" sz="2100"/>
              <a:t>American physicist; known as the </a:t>
            </a:r>
            <a:r>
              <a:rPr b="1" lang="en" sz="2100"/>
              <a:t>Father of Modern Rocketry.</a:t>
            </a:r>
            <a:endParaRPr b="1" sz="2100"/>
          </a:p>
          <a:p>
            <a:pPr indent="-3619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Char char="●"/>
            </a:pPr>
            <a:r>
              <a:rPr lang="en" sz="2100"/>
              <a:t>Built and launched the </a:t>
            </a:r>
            <a:r>
              <a:rPr b="1" lang="en" sz="2100"/>
              <a:t>first successful liquid-fuel rocket</a:t>
            </a:r>
            <a:r>
              <a:rPr lang="en" sz="2100"/>
              <a:t> (1926).</a:t>
            </a:r>
            <a:endParaRPr sz="2100"/>
          </a:p>
          <a:p>
            <a:pPr indent="-3619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Char char="●"/>
            </a:pPr>
            <a:r>
              <a:rPr lang="en" sz="2100"/>
              <a:t>Developed </a:t>
            </a:r>
            <a:r>
              <a:rPr b="1" lang="en" sz="2100"/>
              <a:t>gyroscopes</a:t>
            </a:r>
            <a:r>
              <a:rPr lang="en" sz="2100"/>
              <a:t>, </a:t>
            </a:r>
            <a:r>
              <a:rPr b="1" lang="en" sz="2100"/>
              <a:t>fuel pumps</a:t>
            </a:r>
            <a:r>
              <a:rPr lang="en" sz="2100"/>
              <a:t>, and </a:t>
            </a:r>
            <a:r>
              <a:rPr b="1" lang="en" sz="2100"/>
              <a:t>stabilizers</a:t>
            </a:r>
            <a:r>
              <a:rPr lang="en" sz="2100"/>
              <a:t> used in later rockets.</a:t>
            </a:r>
            <a:endParaRPr sz="2100"/>
          </a:p>
          <a:p>
            <a:pPr indent="-3619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Char char="●"/>
            </a:pPr>
            <a:r>
              <a:rPr lang="en" sz="2100"/>
              <a:t>Conducted experiments in </a:t>
            </a:r>
            <a:r>
              <a:rPr b="1" lang="en" sz="2100"/>
              <a:t>Roswell, New Mexico</a:t>
            </a:r>
            <a:r>
              <a:rPr lang="en" sz="2100"/>
              <a:t> with funding from the Guggenheim Foundation.</a:t>
            </a:r>
            <a:endParaRPr sz="21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100">
              <a:latin typeface="Hanken Grotesk"/>
              <a:ea typeface="Hanken Grotesk"/>
              <a:cs typeface="Hanken Grotesk"/>
              <a:sym typeface="Hanken Grotesk"/>
            </a:endParaRPr>
          </a:p>
        </p:txBody>
      </p:sp>
      <p:pic>
        <p:nvPicPr>
          <p:cNvPr id="150" name="Google Shape;150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29250" y="258431"/>
            <a:ext cx="2392334" cy="4024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5"/>
          <p:cNvSpPr txBox="1"/>
          <p:nvPr/>
        </p:nvSpPr>
        <p:spPr>
          <a:xfrm>
            <a:off x="137400" y="131725"/>
            <a:ext cx="6015600" cy="511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200"/>
              <a:t>Wernher von Braun (1912–1977)</a:t>
            </a:r>
            <a:endParaRPr b="1" sz="2200"/>
          </a:p>
          <a:p>
            <a:pPr indent="-3683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2200"/>
              <a:buChar char="●"/>
            </a:pPr>
            <a:r>
              <a:rPr lang="en" sz="2200"/>
              <a:t>German engineer; led WWII </a:t>
            </a:r>
            <a:r>
              <a:rPr b="1" lang="en" sz="2200"/>
              <a:t>V-2 rocket</a:t>
            </a:r>
            <a:r>
              <a:rPr lang="en" sz="2200"/>
              <a:t> program.</a:t>
            </a:r>
            <a:endParaRPr sz="2200"/>
          </a:p>
          <a:p>
            <a:pPr indent="-3683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Char char="●"/>
            </a:pPr>
            <a:r>
              <a:rPr lang="en" sz="2200"/>
              <a:t>Brought to the U.S. under </a:t>
            </a:r>
            <a:r>
              <a:rPr b="1" lang="en" sz="2200"/>
              <a:t>Project Paperclip</a:t>
            </a:r>
            <a:r>
              <a:rPr lang="en" sz="2200"/>
              <a:t> after the war.</a:t>
            </a:r>
            <a:endParaRPr sz="2200"/>
          </a:p>
          <a:p>
            <a:pPr indent="-3683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Char char="●"/>
            </a:pPr>
            <a:r>
              <a:rPr lang="en" sz="2200"/>
              <a:t>Became chief architect of </a:t>
            </a:r>
            <a:r>
              <a:rPr b="1" lang="en" sz="2200"/>
              <a:t>NASA’s Saturn V</a:t>
            </a:r>
            <a:r>
              <a:rPr lang="en" sz="2200"/>
              <a:t> — launched Apollo astronauts to the Moon.</a:t>
            </a:r>
            <a:endParaRPr sz="2200"/>
          </a:p>
          <a:p>
            <a:pPr indent="-3683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Char char="●"/>
            </a:pPr>
            <a:r>
              <a:rPr lang="en" sz="2200"/>
              <a:t>Later worked in Washington, D.C. on space policy and advocacy.</a:t>
            </a:r>
            <a:br>
              <a:rPr lang="en" sz="2200"/>
            </a:br>
            <a:r>
              <a:rPr b="1" lang="en" sz="2200"/>
              <a:t>Key title:</a:t>
            </a:r>
            <a:r>
              <a:rPr lang="en" sz="2200"/>
              <a:t> “Architect of the Moon Program.”</a:t>
            </a:r>
            <a:endParaRPr sz="22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200">
              <a:latin typeface="Hanken Grotesk"/>
              <a:ea typeface="Hanken Grotesk"/>
              <a:cs typeface="Hanken Grotesk"/>
              <a:sym typeface="Hanken Grotesk"/>
            </a:endParaRPr>
          </a:p>
        </p:txBody>
      </p:sp>
      <p:pic>
        <p:nvPicPr>
          <p:cNvPr id="156" name="Google Shape;156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365475" y="709028"/>
            <a:ext cx="2412875" cy="3067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26"/>
          <p:cNvSpPr txBox="1"/>
          <p:nvPr/>
        </p:nvSpPr>
        <p:spPr>
          <a:xfrm>
            <a:off x="0" y="0"/>
            <a:ext cx="7763700" cy="4079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>
                <a:latin typeface="Hanken Grotesk"/>
                <a:ea typeface="Hanken Grotesk"/>
                <a:cs typeface="Hanken Grotesk"/>
                <a:sym typeface="Hanken Grotesk"/>
              </a:rPr>
              <a:t>Wrap </a:t>
            </a:r>
            <a:r>
              <a:rPr lang="en" sz="6000">
                <a:latin typeface="Hanken Grotesk"/>
                <a:ea typeface="Hanken Grotesk"/>
                <a:cs typeface="Hanken Grotesk"/>
                <a:sym typeface="Hanken Grotesk"/>
              </a:rPr>
              <a:t>up</a:t>
            </a:r>
            <a:endParaRPr sz="6000">
              <a:latin typeface="Hanken Grotesk"/>
              <a:ea typeface="Hanken Grotesk"/>
              <a:cs typeface="Hanken Grotesk"/>
              <a:sym typeface="Hanken Grotesk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000">
              <a:latin typeface="Hanken Grotesk"/>
              <a:ea typeface="Hanken Grotesk"/>
              <a:cs typeface="Hanken Grotesk"/>
              <a:sym typeface="Hanken Grotesk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000">
              <a:latin typeface="Hanken Grotesk"/>
              <a:ea typeface="Hanken Grotesk"/>
              <a:cs typeface="Hanken Grotesk"/>
              <a:sym typeface="Hanken Grotesk"/>
            </a:endParaRPr>
          </a:p>
        </p:txBody>
      </p:sp>
      <p:sp>
        <p:nvSpPr>
          <p:cNvPr id="162" name="Google Shape;162;p26"/>
          <p:cNvSpPr txBox="1"/>
          <p:nvPr/>
        </p:nvSpPr>
        <p:spPr>
          <a:xfrm>
            <a:off x="238050" y="1219200"/>
            <a:ext cx="8667900" cy="292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Rockets began as </a:t>
            </a:r>
            <a:r>
              <a:rPr b="1" lang="en" sz="1800"/>
              <a:t>religious novelties</a:t>
            </a:r>
            <a:r>
              <a:rPr lang="en" sz="1800"/>
              <a:t>, evolved into </a:t>
            </a:r>
            <a:r>
              <a:rPr b="1" lang="en" sz="1800"/>
              <a:t>weapons</a:t>
            </a:r>
            <a:r>
              <a:rPr lang="en" sz="1800"/>
              <a:t>, and then became </a:t>
            </a:r>
            <a:r>
              <a:rPr b="1" lang="en" sz="1800"/>
              <a:t>scientific instruments</a:t>
            </a:r>
            <a:r>
              <a:rPr lang="en" sz="1800"/>
              <a:t>.</a:t>
            </a:r>
            <a:endParaRPr sz="1800"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Each innovation (stabilization, standardization, spin control) improved </a:t>
            </a:r>
            <a:r>
              <a:rPr b="1" lang="en" sz="1800"/>
              <a:t>accuracy and range</a:t>
            </a:r>
            <a:r>
              <a:rPr lang="en" sz="1800"/>
              <a:t>, paving the way for </a:t>
            </a:r>
            <a:r>
              <a:rPr b="1" lang="en" sz="1800"/>
              <a:t>controlled propulsion</a:t>
            </a:r>
            <a:r>
              <a:rPr lang="en" sz="1800"/>
              <a:t>.</a:t>
            </a:r>
            <a:endParaRPr sz="1800"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The </a:t>
            </a:r>
            <a:r>
              <a:rPr b="1" lang="en" sz="1800"/>
              <a:t>transition from military to scientific focus</a:t>
            </a:r>
            <a:r>
              <a:rPr lang="en" sz="1800"/>
              <a:t> was crucial — leading directly to the </a:t>
            </a:r>
            <a:r>
              <a:rPr b="1" lang="en" sz="1800"/>
              <a:t>space age pioneers</a:t>
            </a:r>
            <a:endParaRPr b="1" sz="1800"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Hanken Grotesk"/>
              <a:ea typeface="Hanken Grotesk"/>
              <a:cs typeface="Hanken Grotesk"/>
              <a:sym typeface="Hanken Grotesk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Font typeface="Hanken Grotesk"/>
              <a:buChar char="●"/>
            </a:pPr>
            <a:r>
              <a:rPr lang="en" sz="1800">
                <a:latin typeface="Hanken Grotesk"/>
                <a:ea typeface="Hanken Grotesk"/>
                <a:cs typeface="Hanken Grotesk"/>
                <a:sym typeface="Hanken Grotesk"/>
              </a:rPr>
              <a:t>“Which rocket pioneer do you think had the biggest impact — and why?”</a:t>
            </a:r>
            <a:endParaRPr sz="1800">
              <a:latin typeface="Hanken Grotesk"/>
              <a:ea typeface="Hanken Grotesk"/>
              <a:cs typeface="Hanken Grotesk"/>
              <a:sym typeface="Hanken Grotesk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Hanken Grotesk"/>
              <a:ea typeface="Hanken Grotesk"/>
              <a:cs typeface="Hanken Grotesk"/>
              <a:sym typeface="Hanken Grotesk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7"/>
          <p:cNvSpPr txBox="1"/>
          <p:nvPr/>
        </p:nvSpPr>
        <p:spPr>
          <a:xfrm>
            <a:off x="662975" y="530175"/>
            <a:ext cx="7620000" cy="314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latin typeface="Hanken Grotesk"/>
                <a:ea typeface="Hanken Grotesk"/>
                <a:cs typeface="Hanken Grotesk"/>
                <a:sym typeface="Hanken Grotesk"/>
              </a:rPr>
              <a:t>What are we doing today?</a:t>
            </a:r>
            <a:endParaRPr sz="3600">
              <a:latin typeface="Hanken Grotesk"/>
              <a:ea typeface="Hanken Grotesk"/>
              <a:cs typeface="Hanken Grotesk"/>
              <a:sym typeface="Hanken Grotesk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latin typeface="Hanken Grotesk"/>
              <a:ea typeface="Hanken Grotesk"/>
              <a:cs typeface="Hanken Grotesk"/>
              <a:sym typeface="Hanken Grotesk"/>
            </a:endParaRPr>
          </a:p>
          <a:p>
            <a:pPr indent="-457200" lvl="0" marL="457200" rtl="0" algn="l">
              <a:spcBef>
                <a:spcPts val="0"/>
              </a:spcBef>
              <a:spcAft>
                <a:spcPts val="0"/>
              </a:spcAft>
              <a:buSzPts val="3600"/>
              <a:buFont typeface="Hanken Grotesk"/>
              <a:buAutoNum type="arabicPeriod"/>
            </a:pPr>
            <a:r>
              <a:rPr lang="en" sz="3600">
                <a:latin typeface="Hanken Grotesk"/>
                <a:ea typeface="Hanken Grotesk"/>
                <a:cs typeface="Hanken Grotesk"/>
                <a:sym typeface="Hanken Grotesk"/>
              </a:rPr>
              <a:t>Lecture</a:t>
            </a:r>
            <a:endParaRPr sz="3600">
              <a:latin typeface="Hanken Grotesk"/>
              <a:ea typeface="Hanken Grotesk"/>
              <a:cs typeface="Hanken Grotesk"/>
              <a:sym typeface="Hanken Grotesk"/>
            </a:endParaRPr>
          </a:p>
          <a:p>
            <a:pPr indent="-457200" lvl="0" marL="457200" rtl="0" algn="l">
              <a:spcBef>
                <a:spcPts val="0"/>
              </a:spcBef>
              <a:spcAft>
                <a:spcPts val="0"/>
              </a:spcAft>
              <a:buSzPts val="3600"/>
              <a:buFont typeface="Hanken Grotesk"/>
              <a:buAutoNum type="arabicPeriod"/>
            </a:pPr>
            <a:r>
              <a:rPr lang="en" sz="3600">
                <a:latin typeface="Hanken Grotesk"/>
                <a:ea typeface="Hanken Grotesk"/>
                <a:cs typeface="Hanken Grotesk"/>
                <a:sym typeface="Hanken Grotesk"/>
              </a:rPr>
              <a:t>Demo of bottle rocket designs</a:t>
            </a:r>
            <a:endParaRPr sz="3600">
              <a:latin typeface="Hanken Grotesk"/>
              <a:ea typeface="Hanken Grotesk"/>
              <a:cs typeface="Hanken Grotesk"/>
              <a:sym typeface="Hanken Grotesk"/>
            </a:endParaRPr>
          </a:p>
          <a:p>
            <a:pPr indent="-457200" lvl="0" marL="457200" rtl="0" algn="l">
              <a:spcBef>
                <a:spcPts val="0"/>
              </a:spcBef>
              <a:spcAft>
                <a:spcPts val="0"/>
              </a:spcAft>
              <a:buSzPts val="3600"/>
              <a:buFont typeface="Hanken Grotesk"/>
              <a:buAutoNum type="arabicPeriod"/>
            </a:pPr>
            <a:r>
              <a:rPr lang="en" sz="3600">
                <a:latin typeface="Hanken Grotesk"/>
                <a:ea typeface="Hanken Grotesk"/>
                <a:cs typeface="Hanken Grotesk"/>
                <a:sym typeface="Hanken Grotesk"/>
              </a:rPr>
              <a:t>Start building if you have a bottle</a:t>
            </a:r>
            <a:endParaRPr sz="3600">
              <a:latin typeface="Hanken Grotesk"/>
              <a:ea typeface="Hanken Grotesk"/>
              <a:cs typeface="Hanken Grotesk"/>
              <a:sym typeface="Hanken Grotesk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28"/>
          <p:cNvSpPr txBox="1"/>
          <p:nvPr/>
        </p:nvSpPr>
        <p:spPr>
          <a:xfrm>
            <a:off x="449300" y="305525"/>
            <a:ext cx="8332800" cy="89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latin typeface="Hanken Grotesk"/>
                <a:ea typeface="Hanken Grotesk"/>
                <a:cs typeface="Hanken Grotesk"/>
                <a:sym typeface="Hanken Grotesk"/>
              </a:rPr>
              <a:t>What about next time?</a:t>
            </a:r>
            <a:endParaRPr sz="4800">
              <a:latin typeface="Hanken Grotesk"/>
              <a:ea typeface="Hanken Grotesk"/>
              <a:cs typeface="Hanken Grotesk"/>
              <a:sym typeface="Hanken Grotesk"/>
            </a:endParaRPr>
          </a:p>
        </p:txBody>
      </p:sp>
      <p:sp>
        <p:nvSpPr>
          <p:cNvPr id="173" name="Google Shape;173;p28"/>
          <p:cNvSpPr txBox="1"/>
          <p:nvPr/>
        </p:nvSpPr>
        <p:spPr>
          <a:xfrm>
            <a:off x="447675" y="1638300"/>
            <a:ext cx="8191500" cy="15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Font typeface="Hanken Grotesk"/>
              <a:buChar char="●"/>
            </a:pPr>
            <a:r>
              <a:rPr lang="en" sz="3000">
                <a:latin typeface="Hanken Grotesk"/>
                <a:ea typeface="Hanken Grotesk"/>
                <a:cs typeface="Hanken Grotesk"/>
                <a:sym typeface="Hanken Grotesk"/>
              </a:rPr>
              <a:t>Bring in a bottle if you have not already</a:t>
            </a:r>
            <a:endParaRPr sz="3000">
              <a:latin typeface="Hanken Grotesk"/>
              <a:ea typeface="Hanken Grotesk"/>
              <a:cs typeface="Hanken Grotesk"/>
              <a:sym typeface="Hanken Grotesk"/>
            </a:endParaRPr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Font typeface="Hanken Grotesk"/>
              <a:buChar char="●"/>
            </a:pPr>
            <a:r>
              <a:rPr lang="en" sz="3000">
                <a:latin typeface="Hanken Grotesk"/>
                <a:ea typeface="Hanken Grotesk"/>
                <a:cs typeface="Hanken Grotesk"/>
                <a:sym typeface="Hanken Grotesk"/>
              </a:rPr>
              <a:t>Build your bottle rocket</a:t>
            </a:r>
            <a:endParaRPr sz="3000">
              <a:latin typeface="Hanken Grotesk"/>
              <a:ea typeface="Hanken Grotesk"/>
              <a:cs typeface="Hanken Grotesk"/>
              <a:sym typeface="Hanken Grotesk"/>
            </a:endParaRPr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Font typeface="Hanken Grotesk"/>
              <a:buChar char="●"/>
            </a:pPr>
            <a:r>
              <a:rPr lang="en" sz="3000">
                <a:latin typeface="Hanken Grotesk"/>
                <a:ea typeface="Hanken Grotesk"/>
                <a:cs typeface="Hanken Grotesk"/>
                <a:sym typeface="Hanken Grotesk"/>
              </a:rPr>
              <a:t>Nov. 7</a:t>
            </a:r>
            <a:endParaRPr sz="3000">
              <a:latin typeface="Hanken Grotesk"/>
              <a:ea typeface="Hanken Grotesk"/>
              <a:cs typeface="Hanken Grotesk"/>
              <a:sym typeface="Hanken Grotesk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4"/>
          <p:cNvSpPr txBox="1"/>
          <p:nvPr/>
        </p:nvSpPr>
        <p:spPr>
          <a:xfrm>
            <a:off x="117025" y="122475"/>
            <a:ext cx="7550700" cy="63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latin typeface="Hanken Grotesk"/>
                <a:ea typeface="Hanken Grotesk"/>
                <a:cs typeface="Hanken Grotesk"/>
                <a:sym typeface="Hanken Grotesk"/>
              </a:rPr>
              <a:t>What are we learning about today?</a:t>
            </a:r>
            <a:endParaRPr sz="3600">
              <a:latin typeface="Hanken Grotesk"/>
              <a:ea typeface="Hanken Grotesk"/>
              <a:cs typeface="Hanken Grotesk"/>
              <a:sym typeface="Hanken Grotesk"/>
            </a:endParaRPr>
          </a:p>
        </p:txBody>
      </p:sp>
      <p:sp>
        <p:nvSpPr>
          <p:cNvPr id="91" name="Google Shape;91;p14"/>
          <p:cNvSpPr txBox="1"/>
          <p:nvPr/>
        </p:nvSpPr>
        <p:spPr>
          <a:xfrm>
            <a:off x="1314450" y="1343025"/>
            <a:ext cx="6686700" cy="341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57200" lvl="0" marL="457200" rtl="0" algn="l">
              <a:spcBef>
                <a:spcPts val="0"/>
              </a:spcBef>
              <a:spcAft>
                <a:spcPts val="0"/>
              </a:spcAft>
              <a:buSzPts val="3600"/>
              <a:buFont typeface="Hanken Grotesk"/>
              <a:buAutoNum type="arabicPeriod"/>
            </a:pPr>
            <a:r>
              <a:rPr lang="en" sz="3600">
                <a:latin typeface="Hanken Grotesk"/>
                <a:ea typeface="Hanken Grotesk"/>
                <a:cs typeface="Hanken Grotesk"/>
                <a:sym typeface="Hanken Grotesk"/>
              </a:rPr>
              <a:t>History of rockets </a:t>
            </a:r>
            <a:endParaRPr sz="3600">
              <a:latin typeface="Hanken Grotesk"/>
              <a:ea typeface="Hanken Grotesk"/>
              <a:cs typeface="Hanken Grotesk"/>
              <a:sym typeface="Hanken Grotesk"/>
            </a:endParaRPr>
          </a:p>
          <a:p>
            <a:pPr indent="-457200" lvl="0" marL="457200" rtl="0" algn="l">
              <a:spcBef>
                <a:spcPts val="0"/>
              </a:spcBef>
              <a:spcAft>
                <a:spcPts val="0"/>
              </a:spcAft>
              <a:buSzPts val="3600"/>
              <a:buFont typeface="Hanken Grotesk"/>
              <a:buAutoNum type="arabicPeriod"/>
            </a:pPr>
            <a:r>
              <a:rPr lang="en" sz="3600">
                <a:latin typeface="Hanken Grotesk"/>
                <a:ea typeface="Hanken Grotesk"/>
                <a:cs typeface="Hanken Grotesk"/>
                <a:sym typeface="Hanken Grotesk"/>
              </a:rPr>
              <a:t>Great pioneers in Rocketry</a:t>
            </a:r>
            <a:endParaRPr sz="3600">
              <a:latin typeface="Hanken Grotesk"/>
              <a:ea typeface="Hanken Grotesk"/>
              <a:cs typeface="Hanken Grotesk"/>
              <a:sym typeface="Hanken Grotesk"/>
            </a:endParaRPr>
          </a:p>
          <a:p>
            <a:pPr indent="-457200" lvl="0" marL="457200" rtl="0" algn="l">
              <a:spcBef>
                <a:spcPts val="0"/>
              </a:spcBef>
              <a:spcAft>
                <a:spcPts val="0"/>
              </a:spcAft>
              <a:buSzPts val="3600"/>
              <a:buFont typeface="Hanken Grotesk"/>
              <a:buAutoNum type="arabicPeriod"/>
            </a:pPr>
            <a:r>
              <a:rPr lang="en" sz="3600">
                <a:latin typeface="Hanken Grotesk"/>
                <a:ea typeface="Hanken Grotesk"/>
                <a:cs typeface="Hanken Grotesk"/>
                <a:sym typeface="Hanken Grotesk"/>
              </a:rPr>
              <a:t>Looking to the future</a:t>
            </a:r>
            <a:endParaRPr sz="3600">
              <a:latin typeface="Hanken Grotesk"/>
              <a:ea typeface="Hanken Grotesk"/>
              <a:cs typeface="Hanken Grotesk"/>
              <a:sym typeface="Hanken Grotesk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5"/>
          <p:cNvSpPr txBox="1"/>
          <p:nvPr/>
        </p:nvSpPr>
        <p:spPr>
          <a:xfrm>
            <a:off x="852725" y="762000"/>
            <a:ext cx="6059700" cy="326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600">
                <a:latin typeface="Hanken Grotesk"/>
                <a:ea typeface="Hanken Grotesk"/>
                <a:cs typeface="Hanken Grotesk"/>
                <a:sym typeface="Hanken Grotesk"/>
              </a:rPr>
              <a:t>Early History</a:t>
            </a:r>
            <a:endParaRPr sz="9600">
              <a:latin typeface="Hanken Grotesk"/>
              <a:ea typeface="Hanken Grotesk"/>
              <a:cs typeface="Hanken Grotesk"/>
              <a:sym typeface="Hanken Grotesk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6"/>
          <p:cNvSpPr txBox="1"/>
          <p:nvPr/>
        </p:nvSpPr>
        <p:spPr>
          <a:xfrm>
            <a:off x="128825" y="171450"/>
            <a:ext cx="8327700" cy="110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>
                <a:latin typeface="Hanken Grotesk"/>
                <a:ea typeface="Hanken Grotesk"/>
                <a:cs typeface="Hanken Grotesk"/>
                <a:sym typeface="Hanken Grotesk"/>
              </a:rPr>
              <a:t>China</a:t>
            </a:r>
            <a:endParaRPr sz="6000">
              <a:latin typeface="Hanken Grotesk"/>
              <a:ea typeface="Hanken Grotesk"/>
              <a:cs typeface="Hanken Grotesk"/>
              <a:sym typeface="Hanken Grotesk"/>
            </a:endParaRPr>
          </a:p>
        </p:txBody>
      </p:sp>
      <p:sp>
        <p:nvSpPr>
          <p:cNvPr id="102" name="Google Shape;102;p16"/>
          <p:cNvSpPr txBox="1"/>
          <p:nvPr/>
        </p:nvSpPr>
        <p:spPr>
          <a:xfrm>
            <a:off x="128825" y="1209675"/>
            <a:ext cx="9051300" cy="314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Font typeface="Hanken Grotesk"/>
              <a:buChar char="●"/>
            </a:pPr>
            <a:r>
              <a:rPr lang="en" sz="2400">
                <a:latin typeface="Hanken Grotesk"/>
                <a:ea typeface="Hanken Grotesk"/>
                <a:cs typeface="Hanken Grotesk"/>
                <a:sym typeface="Hanken Grotesk"/>
              </a:rPr>
              <a:t>Chinese were first to develop true rockets</a:t>
            </a:r>
            <a:endParaRPr sz="2400">
              <a:latin typeface="Hanken Grotesk"/>
              <a:ea typeface="Hanken Grotesk"/>
              <a:cs typeface="Hanken Grotesk"/>
              <a:sym typeface="Hanken Grotesk"/>
            </a:endParaRPr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Font typeface="Hanken Grotesk"/>
              <a:buChar char="○"/>
            </a:pPr>
            <a:r>
              <a:rPr lang="en" sz="2400">
                <a:latin typeface="Hanken Grotesk"/>
                <a:ea typeface="Hanken Grotesk"/>
                <a:cs typeface="Hanken Grotesk"/>
                <a:sym typeface="Hanken Grotesk"/>
              </a:rPr>
              <a:t>Made by accident</a:t>
            </a:r>
            <a:endParaRPr sz="2400">
              <a:latin typeface="Hanken Grotesk"/>
              <a:ea typeface="Hanken Grotesk"/>
              <a:cs typeface="Hanken Grotesk"/>
              <a:sym typeface="Hanken Grotesk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Font typeface="Hanken Grotesk"/>
              <a:buChar char="●"/>
            </a:pPr>
            <a:r>
              <a:rPr lang="en" sz="2400">
                <a:latin typeface="Hanken Grotesk"/>
                <a:ea typeface="Hanken Grotesk"/>
                <a:cs typeface="Hanken Grotesk"/>
                <a:sym typeface="Hanken Grotesk"/>
              </a:rPr>
              <a:t>Early </a:t>
            </a:r>
            <a:r>
              <a:rPr lang="en" sz="2400">
                <a:latin typeface="Hanken Grotesk"/>
                <a:ea typeface="Hanken Grotesk"/>
                <a:cs typeface="Hanken Grotesk"/>
                <a:sym typeface="Hanken Grotesk"/>
              </a:rPr>
              <a:t>experiments</a:t>
            </a:r>
            <a:endParaRPr sz="2400">
              <a:latin typeface="Hanken Grotesk"/>
              <a:ea typeface="Hanken Grotesk"/>
              <a:cs typeface="Hanken Grotesk"/>
              <a:sym typeface="Hanken Grotesk"/>
            </a:endParaRPr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Font typeface="Hanken Grotesk"/>
              <a:buChar char="○"/>
            </a:pPr>
            <a:r>
              <a:rPr lang="en" sz="2400">
                <a:latin typeface="Hanken Grotesk"/>
                <a:ea typeface="Hanken Grotesk"/>
                <a:cs typeface="Hanken Grotesk"/>
                <a:sym typeface="Hanken Grotesk"/>
              </a:rPr>
              <a:t>Saltpeter (Potassium Nitrate)</a:t>
            </a:r>
            <a:endParaRPr sz="2400">
              <a:latin typeface="Hanken Grotesk"/>
              <a:ea typeface="Hanken Grotesk"/>
              <a:cs typeface="Hanken Grotesk"/>
              <a:sym typeface="Hanken Grotesk"/>
            </a:endParaRPr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Font typeface="Hanken Grotesk"/>
              <a:buChar char="○"/>
            </a:pPr>
            <a:r>
              <a:rPr lang="en" sz="2400">
                <a:latin typeface="Hanken Grotesk"/>
                <a:ea typeface="Hanken Grotesk"/>
                <a:cs typeface="Hanken Grotesk"/>
                <a:sym typeface="Hanken Grotesk"/>
              </a:rPr>
              <a:t>Sulfur</a:t>
            </a:r>
            <a:endParaRPr sz="2400">
              <a:latin typeface="Hanken Grotesk"/>
              <a:ea typeface="Hanken Grotesk"/>
              <a:cs typeface="Hanken Grotesk"/>
              <a:sym typeface="Hanken Grotesk"/>
            </a:endParaRPr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Font typeface="Hanken Grotesk"/>
              <a:buChar char="○"/>
            </a:pPr>
            <a:r>
              <a:rPr lang="en" sz="2400">
                <a:latin typeface="Hanken Grotesk"/>
                <a:ea typeface="Hanken Grotesk"/>
                <a:cs typeface="Hanken Grotesk"/>
                <a:sym typeface="Hanken Grotesk"/>
              </a:rPr>
              <a:t>Charcoal</a:t>
            </a:r>
            <a:endParaRPr sz="2400">
              <a:latin typeface="Hanken Grotesk"/>
              <a:ea typeface="Hanken Grotesk"/>
              <a:cs typeface="Hanken Grotesk"/>
              <a:sym typeface="Hanken Grotesk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Font typeface="Hanken Grotesk"/>
              <a:buChar char="●"/>
            </a:pPr>
            <a:r>
              <a:rPr lang="en" sz="2400">
                <a:latin typeface="Hanken Grotesk"/>
                <a:ea typeface="Hanken Grotesk"/>
                <a:cs typeface="Hanken Grotesk"/>
                <a:sym typeface="Hanken Grotesk"/>
              </a:rPr>
              <a:t>Initially only for religious ceremonies and festivals</a:t>
            </a:r>
            <a:endParaRPr sz="2400">
              <a:latin typeface="Hanken Grotesk"/>
              <a:ea typeface="Hanken Grotesk"/>
              <a:cs typeface="Hanken Grotesk"/>
              <a:sym typeface="Hanken Grotesk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Font typeface="Hanken Grotesk"/>
              <a:buChar char="●"/>
            </a:pPr>
            <a:r>
              <a:rPr lang="en" sz="2400">
                <a:latin typeface="Hanken Grotesk"/>
                <a:ea typeface="Hanken Grotesk"/>
                <a:cs typeface="Hanken Grotesk"/>
                <a:sym typeface="Hanken Grotesk"/>
              </a:rPr>
              <a:t>First Military use around 1232 AD</a:t>
            </a:r>
            <a:endParaRPr sz="2400">
              <a:latin typeface="Hanken Grotesk"/>
              <a:ea typeface="Hanken Grotesk"/>
              <a:cs typeface="Hanken Grotesk"/>
              <a:sym typeface="Hanken Grotesk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7"/>
          <p:cNvSpPr txBox="1"/>
          <p:nvPr/>
        </p:nvSpPr>
        <p:spPr>
          <a:xfrm>
            <a:off x="226725" y="186425"/>
            <a:ext cx="8382000" cy="110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>
                <a:latin typeface="Hanken Grotesk"/>
                <a:ea typeface="Hanken Grotesk"/>
                <a:cs typeface="Hanken Grotesk"/>
                <a:sym typeface="Hanken Grotesk"/>
              </a:rPr>
              <a:t>1400s europe</a:t>
            </a:r>
            <a:endParaRPr sz="6000">
              <a:latin typeface="Hanken Grotesk"/>
              <a:ea typeface="Hanken Grotesk"/>
              <a:cs typeface="Hanken Grotesk"/>
              <a:sym typeface="Hanken Grotesk"/>
            </a:endParaRPr>
          </a:p>
        </p:txBody>
      </p:sp>
      <p:sp>
        <p:nvSpPr>
          <p:cNvPr id="108" name="Google Shape;108;p17"/>
          <p:cNvSpPr txBox="1"/>
          <p:nvPr/>
        </p:nvSpPr>
        <p:spPr>
          <a:xfrm>
            <a:off x="1687275" y="1632850"/>
            <a:ext cx="5460900" cy="27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  <a:latin typeface="Hanken Grotesk"/>
              <a:ea typeface="Hanken Grotesk"/>
              <a:cs typeface="Hanken Grotesk"/>
              <a:sym typeface="Hanken Grotesk"/>
            </a:endParaRPr>
          </a:p>
        </p:txBody>
      </p:sp>
      <p:sp>
        <p:nvSpPr>
          <p:cNvPr id="109" name="Google Shape;109;p17"/>
          <p:cNvSpPr txBox="1"/>
          <p:nvPr/>
        </p:nvSpPr>
        <p:spPr>
          <a:xfrm>
            <a:off x="226725" y="1152525"/>
            <a:ext cx="8679300" cy="308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Font typeface="Hanken Grotesk"/>
              <a:buChar char="●"/>
            </a:pPr>
            <a:r>
              <a:rPr lang="en" sz="3000">
                <a:latin typeface="Hanken Grotesk"/>
                <a:ea typeface="Hanken Grotesk"/>
                <a:cs typeface="Hanken Grotesk"/>
                <a:sym typeface="Hanken Grotesk"/>
              </a:rPr>
              <a:t>1405: German Engineer Konrad Kyeser von Eichstadt- Gun Powder Rocket</a:t>
            </a:r>
            <a:endParaRPr sz="3000">
              <a:latin typeface="Hanken Grotesk"/>
              <a:ea typeface="Hanken Grotesk"/>
              <a:cs typeface="Hanken Grotesk"/>
              <a:sym typeface="Hanken Grotesk"/>
            </a:endParaRPr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Font typeface="Hanken Grotesk"/>
              <a:buChar char="●"/>
            </a:pPr>
            <a:r>
              <a:rPr lang="en" sz="3000">
                <a:latin typeface="Hanken Grotesk"/>
                <a:ea typeface="Hanken Grotesk"/>
                <a:cs typeface="Hanken Grotesk"/>
                <a:sym typeface="Hanken Grotesk"/>
              </a:rPr>
              <a:t>1429 &amp; 1449: French use of rockets</a:t>
            </a:r>
            <a:endParaRPr sz="3000">
              <a:latin typeface="Hanken Grotesk"/>
              <a:ea typeface="Hanken Grotesk"/>
              <a:cs typeface="Hanken Grotesk"/>
              <a:sym typeface="Hanken Grotesk"/>
            </a:endParaRPr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Font typeface="Hanken Grotesk"/>
              <a:buChar char="●"/>
            </a:pPr>
            <a:r>
              <a:rPr lang="en" sz="3000">
                <a:latin typeface="Hanken Grotesk"/>
                <a:ea typeface="Hanken Grotesk"/>
                <a:cs typeface="Hanken Grotesk"/>
                <a:sym typeface="Hanken Grotesk"/>
              </a:rPr>
              <a:t>1600’s: Larger and more dangerous, Introduction of “bomb rockets”</a:t>
            </a:r>
            <a:endParaRPr sz="3000">
              <a:latin typeface="Hanken Grotesk"/>
              <a:ea typeface="Hanken Grotesk"/>
              <a:cs typeface="Hanken Grotesk"/>
              <a:sym typeface="Hanken Grotesk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>
              <a:latin typeface="Hanken Grotesk"/>
              <a:ea typeface="Hanken Grotesk"/>
              <a:cs typeface="Hanken Grotesk"/>
              <a:sym typeface="Hanken Grotesk"/>
            </a:endParaRPr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Font typeface="Hanken Grotesk"/>
              <a:buChar char="●"/>
            </a:pPr>
            <a:r>
              <a:rPr lang="en" sz="3000">
                <a:latin typeface="Hanken Grotesk"/>
                <a:ea typeface="Hanken Grotesk"/>
                <a:cs typeface="Hanken Grotesk"/>
                <a:sym typeface="Hanken Grotesk"/>
              </a:rPr>
              <a:t>Sir</a:t>
            </a:r>
            <a:r>
              <a:rPr lang="en" sz="3000">
                <a:latin typeface="Hanken Grotesk"/>
                <a:ea typeface="Hanken Grotesk"/>
                <a:cs typeface="Hanken Grotesk"/>
                <a:sym typeface="Hanken Grotesk"/>
              </a:rPr>
              <a:t> </a:t>
            </a:r>
            <a:r>
              <a:rPr lang="en" sz="3000">
                <a:latin typeface="Hanken Grotesk"/>
                <a:ea typeface="Hanken Grotesk"/>
                <a:cs typeface="Hanken Grotesk"/>
                <a:sym typeface="Hanken Grotesk"/>
              </a:rPr>
              <a:t>Isaac</a:t>
            </a:r>
            <a:r>
              <a:rPr lang="en" sz="3000">
                <a:latin typeface="Hanken Grotesk"/>
                <a:ea typeface="Hanken Grotesk"/>
                <a:cs typeface="Hanken Grotesk"/>
                <a:sym typeface="Hanken Grotesk"/>
              </a:rPr>
              <a:t> Newton’s laws used to explain rocket propulsion </a:t>
            </a:r>
            <a:endParaRPr sz="3000">
              <a:latin typeface="Hanken Grotesk"/>
              <a:ea typeface="Hanken Grotesk"/>
              <a:cs typeface="Hanken Grotesk"/>
              <a:sym typeface="Hanken Grotesk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8"/>
          <p:cNvSpPr txBox="1"/>
          <p:nvPr/>
        </p:nvSpPr>
        <p:spPr>
          <a:xfrm>
            <a:off x="102875" y="95700"/>
            <a:ext cx="8672400" cy="110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>
                <a:latin typeface="Hanken Grotesk"/>
                <a:ea typeface="Hanken Grotesk"/>
                <a:cs typeface="Hanken Grotesk"/>
                <a:sym typeface="Hanken Grotesk"/>
              </a:rPr>
              <a:t>1700s-1800s</a:t>
            </a:r>
            <a:endParaRPr sz="6000">
              <a:latin typeface="Hanken Grotesk"/>
              <a:ea typeface="Hanken Grotesk"/>
              <a:cs typeface="Hanken Grotesk"/>
              <a:sym typeface="Hanken Grotesk"/>
            </a:endParaRPr>
          </a:p>
        </p:txBody>
      </p:sp>
      <p:sp>
        <p:nvSpPr>
          <p:cNvPr id="115" name="Google Shape;115;p18"/>
          <p:cNvSpPr txBox="1"/>
          <p:nvPr/>
        </p:nvSpPr>
        <p:spPr>
          <a:xfrm>
            <a:off x="102875" y="1343025"/>
            <a:ext cx="9041100" cy="361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Font typeface="Hanken Grotesk"/>
              <a:buChar char="●"/>
            </a:pPr>
            <a:r>
              <a:rPr lang="en" sz="3000">
                <a:latin typeface="Hanken Grotesk"/>
                <a:ea typeface="Hanken Grotesk"/>
                <a:cs typeface="Hanken Grotesk"/>
                <a:sym typeface="Hanken Grotesk"/>
              </a:rPr>
              <a:t>India's</a:t>
            </a:r>
            <a:r>
              <a:rPr lang="en" sz="3000">
                <a:latin typeface="Hanken Grotesk"/>
                <a:ea typeface="Hanken Grotesk"/>
                <a:cs typeface="Hanken Grotesk"/>
                <a:sym typeface="Hanken Grotesk"/>
              </a:rPr>
              <a:t> Mysorean Rockets</a:t>
            </a:r>
            <a:endParaRPr sz="3000">
              <a:latin typeface="Hanken Grotesk"/>
              <a:ea typeface="Hanken Grotesk"/>
              <a:cs typeface="Hanken Grotesk"/>
              <a:sym typeface="Hanken Grotesk"/>
            </a:endParaRPr>
          </a:p>
          <a:p>
            <a:pPr indent="-419100" lvl="1" marL="914400" rtl="0" algn="l">
              <a:spcBef>
                <a:spcPts val="0"/>
              </a:spcBef>
              <a:spcAft>
                <a:spcPts val="0"/>
              </a:spcAft>
              <a:buSzPts val="3000"/>
              <a:buFont typeface="Hanken Grotesk"/>
              <a:buChar char="○"/>
            </a:pPr>
            <a:r>
              <a:rPr lang="en" sz="3000">
                <a:latin typeface="Hanken Grotesk"/>
                <a:ea typeface="Hanken Grotesk"/>
                <a:cs typeface="Hanken Grotesk"/>
                <a:sym typeface="Hanken Grotesk"/>
              </a:rPr>
              <a:t>Tipu Sultan and Hyder Ali used metal rockets against British</a:t>
            </a:r>
            <a:endParaRPr sz="3000">
              <a:latin typeface="Hanken Grotesk"/>
              <a:ea typeface="Hanken Grotesk"/>
              <a:cs typeface="Hanken Grotesk"/>
              <a:sym typeface="Hanken Grotesk"/>
            </a:endParaRPr>
          </a:p>
          <a:p>
            <a:pPr indent="-419100" lvl="1" marL="914400" rtl="0" algn="l">
              <a:spcBef>
                <a:spcPts val="0"/>
              </a:spcBef>
              <a:spcAft>
                <a:spcPts val="0"/>
              </a:spcAft>
              <a:buSzPts val="3000"/>
              <a:buFont typeface="Hanken Grotesk"/>
              <a:buChar char="○"/>
            </a:pPr>
            <a:r>
              <a:rPr lang="en" sz="3000">
                <a:latin typeface="Hanken Grotesk"/>
                <a:ea typeface="Hanken Grotesk"/>
                <a:cs typeface="Hanken Grotesk"/>
                <a:sym typeface="Hanken Grotesk"/>
              </a:rPr>
              <a:t>More advanced than earlier designs</a:t>
            </a:r>
            <a:endParaRPr sz="3000">
              <a:latin typeface="Hanken Grotesk"/>
              <a:ea typeface="Hanken Grotesk"/>
              <a:cs typeface="Hanken Grotesk"/>
              <a:sym typeface="Hanken Grotesk"/>
            </a:endParaRPr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Font typeface="Hanken Grotesk"/>
              <a:buChar char="●"/>
            </a:pPr>
            <a:r>
              <a:rPr lang="en" sz="3000">
                <a:latin typeface="Hanken Grotesk"/>
                <a:ea typeface="Hanken Grotesk"/>
                <a:cs typeface="Hanken Grotesk"/>
                <a:sym typeface="Hanken Grotesk"/>
              </a:rPr>
              <a:t>Colonel</a:t>
            </a:r>
            <a:r>
              <a:rPr lang="en" sz="3000">
                <a:latin typeface="Hanken Grotesk"/>
                <a:ea typeface="Hanken Grotesk"/>
                <a:cs typeface="Hanken Grotesk"/>
                <a:sym typeface="Hanken Grotesk"/>
              </a:rPr>
              <a:t> William Congreve</a:t>
            </a:r>
            <a:endParaRPr sz="3000">
              <a:latin typeface="Hanken Grotesk"/>
              <a:ea typeface="Hanken Grotesk"/>
              <a:cs typeface="Hanken Grotesk"/>
              <a:sym typeface="Hanken Grotesk"/>
            </a:endParaRPr>
          </a:p>
          <a:p>
            <a:pPr indent="-419100" lvl="1" marL="914400" rtl="0" algn="l">
              <a:spcBef>
                <a:spcPts val="0"/>
              </a:spcBef>
              <a:spcAft>
                <a:spcPts val="0"/>
              </a:spcAft>
              <a:buSzPts val="3000"/>
              <a:buFont typeface="Hanken Grotesk"/>
              <a:buChar char="○"/>
            </a:pPr>
            <a:r>
              <a:rPr lang="en" sz="3000">
                <a:latin typeface="Hanken Grotesk"/>
                <a:ea typeface="Hanken Grotesk"/>
                <a:cs typeface="Hanken Grotesk"/>
                <a:sym typeface="Hanken Grotesk"/>
              </a:rPr>
              <a:t>Developed</a:t>
            </a:r>
            <a:r>
              <a:rPr lang="en" sz="3000">
                <a:latin typeface="Hanken Grotesk"/>
                <a:ea typeface="Hanken Grotesk"/>
                <a:cs typeface="Hanken Grotesk"/>
                <a:sym typeface="Hanken Grotesk"/>
              </a:rPr>
              <a:t> </a:t>
            </a:r>
            <a:r>
              <a:rPr lang="en" sz="3000">
                <a:latin typeface="Hanken Grotesk"/>
                <a:ea typeface="Hanken Grotesk"/>
                <a:cs typeface="Hanken Grotesk"/>
                <a:sym typeface="Hanken Grotesk"/>
              </a:rPr>
              <a:t>standardized</a:t>
            </a:r>
            <a:r>
              <a:rPr lang="en" sz="3000">
                <a:latin typeface="Hanken Grotesk"/>
                <a:ea typeface="Hanken Grotesk"/>
                <a:cs typeface="Hanken Grotesk"/>
                <a:sym typeface="Hanken Grotesk"/>
              </a:rPr>
              <a:t> Military Rockets</a:t>
            </a:r>
            <a:endParaRPr sz="3000">
              <a:latin typeface="Hanken Grotesk"/>
              <a:ea typeface="Hanken Grotesk"/>
              <a:cs typeface="Hanken Grotesk"/>
              <a:sym typeface="Hanken Grotesk"/>
            </a:endParaRPr>
          </a:p>
          <a:p>
            <a:pPr indent="-419100" lvl="1" marL="914400" rtl="0" algn="l">
              <a:spcBef>
                <a:spcPts val="0"/>
              </a:spcBef>
              <a:spcAft>
                <a:spcPts val="0"/>
              </a:spcAft>
              <a:buSzPts val="3000"/>
              <a:buFont typeface="Hanken Grotesk"/>
              <a:buChar char="○"/>
            </a:pPr>
            <a:r>
              <a:rPr lang="en" sz="3000">
                <a:latin typeface="Hanken Grotesk"/>
                <a:ea typeface="Hanken Grotesk"/>
                <a:cs typeface="Hanken Grotesk"/>
                <a:sym typeface="Hanken Grotesk"/>
              </a:rPr>
              <a:t>Used </a:t>
            </a:r>
            <a:r>
              <a:rPr lang="en" sz="3000">
                <a:latin typeface="Hanken Grotesk"/>
                <a:ea typeface="Hanken Grotesk"/>
                <a:cs typeface="Hanken Grotesk"/>
                <a:sym typeface="Hanken Grotesk"/>
              </a:rPr>
              <a:t>Widely</a:t>
            </a:r>
            <a:endParaRPr sz="3000">
              <a:latin typeface="Hanken Grotesk"/>
              <a:ea typeface="Hanken Grotesk"/>
              <a:cs typeface="Hanken Grotesk"/>
              <a:sym typeface="Hanken Grotesk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>
              <a:latin typeface="Hanken Grotesk"/>
              <a:ea typeface="Hanken Grotesk"/>
              <a:cs typeface="Hanken Grotesk"/>
              <a:sym typeface="Hanken Grotesk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>
              <a:latin typeface="Hanken Grotesk"/>
              <a:ea typeface="Hanken Grotesk"/>
              <a:cs typeface="Hanken Grotesk"/>
              <a:sym typeface="Hanken Grotesk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9"/>
          <p:cNvSpPr txBox="1"/>
          <p:nvPr/>
        </p:nvSpPr>
        <p:spPr>
          <a:xfrm>
            <a:off x="237225" y="109775"/>
            <a:ext cx="8781000" cy="110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>
                <a:latin typeface="Hanken Grotesk"/>
                <a:ea typeface="Hanken Grotesk"/>
                <a:cs typeface="Hanken Grotesk"/>
                <a:sym typeface="Hanken Grotesk"/>
              </a:rPr>
              <a:t>Late 1800s</a:t>
            </a:r>
            <a:endParaRPr sz="6000">
              <a:latin typeface="Hanken Grotesk"/>
              <a:ea typeface="Hanken Grotesk"/>
              <a:cs typeface="Hanken Grotesk"/>
              <a:sym typeface="Hanken Grotesk"/>
            </a:endParaRPr>
          </a:p>
        </p:txBody>
      </p:sp>
      <p:sp>
        <p:nvSpPr>
          <p:cNvPr id="121" name="Google Shape;121;p19"/>
          <p:cNvSpPr txBox="1"/>
          <p:nvPr/>
        </p:nvSpPr>
        <p:spPr>
          <a:xfrm>
            <a:off x="399150" y="1746900"/>
            <a:ext cx="7044900" cy="3396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Font typeface="Hanken Grotesk"/>
              <a:buChar char="●"/>
            </a:pPr>
            <a:r>
              <a:rPr lang="en" sz="3000">
                <a:latin typeface="Hanken Grotesk"/>
                <a:ea typeface="Hanken Grotesk"/>
                <a:cs typeface="Hanken Grotesk"/>
                <a:sym typeface="Hanken Grotesk"/>
              </a:rPr>
              <a:t>Decline of Rockets as </a:t>
            </a:r>
            <a:r>
              <a:rPr lang="en" sz="3000">
                <a:latin typeface="Hanken Grotesk"/>
                <a:ea typeface="Hanken Grotesk"/>
                <a:cs typeface="Hanken Grotesk"/>
                <a:sym typeface="Hanken Grotesk"/>
              </a:rPr>
              <a:t>weapons</a:t>
            </a:r>
            <a:endParaRPr sz="3000">
              <a:latin typeface="Hanken Grotesk"/>
              <a:ea typeface="Hanken Grotesk"/>
              <a:cs typeface="Hanken Grotesk"/>
              <a:sym typeface="Hanken Grotesk"/>
            </a:endParaRPr>
          </a:p>
          <a:p>
            <a:pPr indent="-419100" lvl="1" marL="914400" rtl="0" algn="l">
              <a:spcBef>
                <a:spcPts val="0"/>
              </a:spcBef>
              <a:spcAft>
                <a:spcPts val="0"/>
              </a:spcAft>
              <a:buSzPts val="3000"/>
              <a:buFont typeface="Hanken Grotesk"/>
              <a:buChar char="○"/>
            </a:pPr>
            <a:r>
              <a:rPr lang="en" sz="3000">
                <a:latin typeface="Hanken Grotesk"/>
                <a:ea typeface="Hanken Grotesk"/>
                <a:cs typeface="Hanken Grotesk"/>
                <a:sym typeface="Hanken Grotesk"/>
              </a:rPr>
              <a:t>Couldn't compete with cannons</a:t>
            </a:r>
            <a:endParaRPr sz="3000">
              <a:latin typeface="Hanken Grotesk"/>
              <a:ea typeface="Hanken Grotesk"/>
              <a:cs typeface="Hanken Grotesk"/>
              <a:sym typeface="Hanken Grotesk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0"/>
          <p:cNvSpPr txBox="1"/>
          <p:nvPr/>
        </p:nvSpPr>
        <p:spPr>
          <a:xfrm>
            <a:off x="46275" y="161475"/>
            <a:ext cx="9097800" cy="59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>
                <a:latin typeface="Hanken Grotesk"/>
                <a:ea typeface="Hanken Grotesk"/>
                <a:cs typeface="Hanken Grotesk"/>
                <a:sym typeface="Hanken Grotesk"/>
              </a:rPr>
              <a:t>Birth of Scientific Rocketry</a:t>
            </a:r>
            <a:endParaRPr sz="6000">
              <a:latin typeface="Hanken Grotesk"/>
              <a:ea typeface="Hanken Grotesk"/>
              <a:cs typeface="Hanken Grotesk"/>
              <a:sym typeface="Hanken Grotesk"/>
            </a:endParaRPr>
          </a:p>
        </p:txBody>
      </p:sp>
      <p:sp>
        <p:nvSpPr>
          <p:cNvPr id="127" name="Google Shape;127;p20"/>
          <p:cNvSpPr txBox="1"/>
          <p:nvPr/>
        </p:nvSpPr>
        <p:spPr>
          <a:xfrm>
            <a:off x="629725" y="2409825"/>
            <a:ext cx="7080900" cy="287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Font typeface="Hanken Grotesk"/>
              <a:buChar char="●"/>
            </a:pPr>
            <a:r>
              <a:rPr lang="en" sz="3000">
                <a:latin typeface="Hanken Grotesk"/>
                <a:ea typeface="Hanken Grotesk"/>
                <a:cs typeface="Hanken Grotesk"/>
                <a:sym typeface="Hanken Grotesk"/>
              </a:rPr>
              <a:t>Tsiolkovsky, Oberth, and Goddard began using physics on rocketry</a:t>
            </a:r>
            <a:endParaRPr sz="3000">
              <a:latin typeface="Hanken Grotesk"/>
              <a:ea typeface="Hanken Grotesk"/>
              <a:cs typeface="Hanken Grotesk"/>
              <a:sym typeface="Hanken Grotesk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1"/>
          <p:cNvSpPr txBox="1"/>
          <p:nvPr/>
        </p:nvSpPr>
        <p:spPr>
          <a:xfrm>
            <a:off x="943425" y="562425"/>
            <a:ext cx="8236800" cy="314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600">
                <a:latin typeface="Hanken Grotesk"/>
                <a:ea typeface="Hanken Grotesk"/>
                <a:cs typeface="Hanken Grotesk"/>
                <a:sym typeface="Hanken Grotesk"/>
              </a:rPr>
              <a:t>Four Rocket Pioneers</a:t>
            </a:r>
            <a:endParaRPr sz="9600">
              <a:latin typeface="Hanken Grotesk"/>
              <a:ea typeface="Hanken Grotesk"/>
              <a:cs typeface="Hanken Grotesk"/>
              <a:sym typeface="Hanken Grotesk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Geometric">
  <a:themeElements>
    <a:clrScheme name="Geometric">
      <a:dk1>
        <a:srgbClr val="2A3990"/>
      </a:dk1>
      <a:lt1>
        <a:srgbClr val="FFFFFF"/>
      </a:lt1>
      <a:dk2>
        <a:srgbClr val="434343"/>
      </a:dk2>
      <a:lt2>
        <a:srgbClr val="999999"/>
      </a:lt2>
      <a:accent1>
        <a:srgbClr val="212D74"/>
      </a:accent1>
      <a:accent2>
        <a:srgbClr val="3949AB"/>
      </a:accent2>
      <a:accent3>
        <a:srgbClr val="9C254D"/>
      </a:accent3>
      <a:accent4>
        <a:srgbClr val="D23369"/>
      </a:accent4>
      <a:accent5>
        <a:srgbClr val="F06292"/>
      </a:accent5>
      <a:accent6>
        <a:srgbClr val="7890CD"/>
      </a:accent6>
      <a:hlink>
        <a:srgbClr val="F06292"/>
      </a:hlink>
      <a:folHlink>
        <a:srgbClr val="F0629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