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embeddedFontLst>
    <p:embeddedFont>
      <p:font typeface="PT Serif"/>
      <p:regular r:id="rId18"/>
      <p:bold r:id="rId19"/>
      <p:italic r:id="rId20"/>
      <p:boldItalic r:id="rId21"/>
    </p:embeddedFon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6" roundtripDataSignature="AMtx7mhQog/UC1ZP1kEIN2p0BnZuk52J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erif-italic.fntdata"/><Relationship Id="rId22" Type="http://schemas.openxmlformats.org/officeDocument/2006/relationships/font" Target="fonts/CenturyGothic-regular.fntdata"/><Relationship Id="rId21" Type="http://schemas.openxmlformats.org/officeDocument/2006/relationships/font" Target="fonts/PTSerif-boldItalic.fntdata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TSerif-bold.fntdata"/><Relationship Id="rId18" Type="http://schemas.openxmlformats.org/officeDocument/2006/relationships/font" Target="fonts/PTSerif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89bb611ec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389bb611ecf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89bb611ec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389bb611ecf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89bb611ec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389bb611ecf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hyperlink" Target="http://drive.google.com/file/d/1t50ti7qjFXSLS2QbGj3W69tEGPsDm1vM/view" TargetMode="External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hyperlink" Target="http://www.youtube.com/watch?v=oAqEHpPwyVU" TargetMode="External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9070" y="-160020"/>
            <a:ext cx="22178252" cy="10447020"/>
          </a:xfrm>
          <a:custGeom>
            <a:rect b="b" l="l" r="r" t="t"/>
            <a:pathLst>
              <a:path extrusionOk="0" h="10447020" w="22178252">
                <a:moveTo>
                  <a:pt x="0" y="0"/>
                </a:moveTo>
                <a:lnTo>
                  <a:pt x="22178252" y="0"/>
                </a:lnTo>
                <a:lnTo>
                  <a:pt x="22178252" y="10447020"/>
                </a:lnTo>
                <a:lnTo>
                  <a:pt x="0" y="10447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5" name="Google Shape;85;p1"/>
          <p:cNvGrpSpPr/>
          <p:nvPr/>
        </p:nvGrpSpPr>
        <p:grpSpPr>
          <a:xfrm>
            <a:off x="18150" y="6686700"/>
            <a:ext cx="11328187" cy="3600299"/>
            <a:chOff x="0" y="-47625"/>
            <a:chExt cx="3081326" cy="979300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3081326" cy="931675"/>
            </a:xfrm>
            <a:custGeom>
              <a:rect b="b" l="l" r="r" t="t"/>
              <a:pathLst>
                <a:path extrusionOk="0" h="931675" w="3081326">
                  <a:moveTo>
                    <a:pt x="0" y="0"/>
                  </a:moveTo>
                  <a:lnTo>
                    <a:pt x="3081326" y="0"/>
                  </a:lnTo>
                  <a:lnTo>
                    <a:pt x="3081326" y="931675"/>
                  </a:lnTo>
                  <a:lnTo>
                    <a:pt x="0" y="931675"/>
                  </a:lnTo>
                  <a:close/>
                </a:path>
              </a:pathLst>
            </a:custGeom>
            <a:solidFill>
              <a:srgbClr val="000000">
                <a:alpha val="45490"/>
              </a:srgbClr>
            </a:solidFill>
            <a:ln>
              <a:noFill/>
            </a:ln>
          </p:spPr>
        </p:sp>
        <p:sp>
          <p:nvSpPr>
            <p:cNvPr id="87" name="Google Shape;87;p1"/>
            <p:cNvSpPr txBox="1"/>
            <p:nvPr/>
          </p:nvSpPr>
          <p:spPr>
            <a:xfrm>
              <a:off x="0" y="-47625"/>
              <a:ext cx="3081326" cy="97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00" lIns="49200" spcFirstLastPara="1" rIns="49200" wrap="square" tIns="492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74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"/>
          <p:cNvSpPr txBox="1"/>
          <p:nvPr/>
        </p:nvSpPr>
        <p:spPr>
          <a:xfrm>
            <a:off x="237781" y="7005018"/>
            <a:ext cx="11328297" cy="1914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06" u="none" cap="none" strike="noStrike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A year of rocket fun! No experience needed — just curiosity and teamwork to explore the exciting world of rocketry.</a:t>
            </a:r>
            <a:endParaRPr/>
          </a:p>
        </p:txBody>
      </p:sp>
      <p:grpSp>
        <p:nvGrpSpPr>
          <p:cNvPr id="89" name="Google Shape;89;p1"/>
          <p:cNvGrpSpPr/>
          <p:nvPr/>
        </p:nvGrpSpPr>
        <p:grpSpPr>
          <a:xfrm>
            <a:off x="749750" y="1885375"/>
            <a:ext cx="11328187" cy="3600299"/>
            <a:chOff x="0" y="-47625"/>
            <a:chExt cx="3081326" cy="979300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3081326" cy="931675"/>
            </a:xfrm>
            <a:custGeom>
              <a:rect b="b" l="l" r="r" t="t"/>
              <a:pathLst>
                <a:path extrusionOk="0" h="931675" w="3081326">
                  <a:moveTo>
                    <a:pt x="0" y="0"/>
                  </a:moveTo>
                  <a:lnTo>
                    <a:pt x="3081326" y="0"/>
                  </a:lnTo>
                  <a:lnTo>
                    <a:pt x="3081326" y="931675"/>
                  </a:lnTo>
                  <a:lnTo>
                    <a:pt x="0" y="931675"/>
                  </a:lnTo>
                  <a:close/>
                </a:path>
              </a:pathLst>
            </a:custGeom>
            <a:solidFill>
              <a:srgbClr val="000000">
                <a:alpha val="45490"/>
              </a:srgbClr>
            </a:solidFill>
            <a:ln>
              <a:noFill/>
            </a:ln>
          </p:spPr>
        </p:sp>
        <p:sp>
          <p:nvSpPr>
            <p:cNvPr id="91" name="Google Shape;91;p1"/>
            <p:cNvSpPr txBox="1"/>
            <p:nvPr/>
          </p:nvSpPr>
          <p:spPr>
            <a:xfrm>
              <a:off x="0" y="-47625"/>
              <a:ext cx="3081300" cy="97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00" lIns="49200" spcFirstLastPara="1" rIns="49200" wrap="square" tIns="492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742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"/>
          <p:cNvSpPr txBox="1"/>
          <p:nvPr/>
        </p:nvSpPr>
        <p:spPr>
          <a:xfrm>
            <a:off x="18150" y="268075"/>
            <a:ext cx="127914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03" u="none" cap="none" strike="noStrik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🚀 </a:t>
            </a:r>
            <a:endParaRPr b="0" i="0" sz="9403" u="none" cap="none" strike="noStrike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03" u="none" cap="none" strike="noStrik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Build. Launch.</a:t>
            </a:r>
            <a:r>
              <a:rPr lang="en-US" sz="9403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b="0" i="0" lang="en-US" sz="9403" u="none" cap="none" strike="noStrik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Learn. Rocketry 101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89bb611ecf_0_10"/>
          <p:cNvSpPr/>
          <p:nvPr/>
        </p:nvSpPr>
        <p:spPr>
          <a:xfrm>
            <a:off x="0" y="0"/>
            <a:ext cx="18268930" cy="10287000"/>
          </a:xfrm>
          <a:custGeom>
            <a:rect b="b" l="l" r="r" t="t"/>
            <a:pathLst>
              <a:path extrusionOk="0" h="10287000" w="18268930">
                <a:moveTo>
                  <a:pt x="0" y="0"/>
                </a:moveTo>
                <a:lnTo>
                  <a:pt x="18268930" y="0"/>
                </a:lnTo>
                <a:lnTo>
                  <a:pt x="182689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3" name="Google Shape;253;g389bb611ecf_0_10"/>
          <p:cNvGrpSpPr/>
          <p:nvPr/>
        </p:nvGrpSpPr>
        <p:grpSpPr>
          <a:xfrm>
            <a:off x="-18975" y="-208351"/>
            <a:ext cx="18288036" cy="8725862"/>
            <a:chOff x="0" y="-47625"/>
            <a:chExt cx="5211900" cy="2081700"/>
          </a:xfrm>
        </p:grpSpPr>
        <p:sp>
          <p:nvSpPr>
            <p:cNvPr id="254" name="Google Shape;254;g389bb611ecf_0_10"/>
            <p:cNvSpPr/>
            <p:nvPr/>
          </p:nvSpPr>
          <p:spPr>
            <a:xfrm>
              <a:off x="0" y="0"/>
              <a:ext cx="5211771" cy="2034007"/>
            </a:xfrm>
            <a:custGeom>
              <a:rect b="b" l="l" r="r" t="t"/>
              <a:pathLst>
                <a:path extrusionOk="0" h="2034007" w="5211771">
                  <a:moveTo>
                    <a:pt x="0" y="0"/>
                  </a:moveTo>
                  <a:lnTo>
                    <a:pt x="5211771" y="0"/>
                  </a:lnTo>
                  <a:lnTo>
                    <a:pt x="5211771" y="2034007"/>
                  </a:lnTo>
                  <a:lnTo>
                    <a:pt x="0" y="20340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55" name="Google Shape;255;g389bb611ecf_0_10"/>
            <p:cNvSpPr txBox="1"/>
            <p:nvPr/>
          </p:nvSpPr>
          <p:spPr>
            <a:xfrm>
              <a:off x="0" y="-47625"/>
              <a:ext cx="5211900" cy="20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950" lIns="46950" spcFirstLastPara="1" rIns="46950" wrap="square" tIns="4695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g389bb611ecf_0_10"/>
          <p:cNvSpPr txBox="1"/>
          <p:nvPr/>
        </p:nvSpPr>
        <p:spPr>
          <a:xfrm>
            <a:off x="0" y="0"/>
            <a:ext cx="6012600" cy="71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Schedule</a:t>
            </a:r>
            <a:endParaRPr sz="55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u="sng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Phase One</a:t>
            </a:r>
            <a:endParaRPr sz="5500" u="sng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10 OCT</a:t>
            </a:r>
            <a:endParaRPr sz="55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24 OCT -Build</a:t>
            </a:r>
            <a:endParaRPr sz="55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07 NOV - Build</a:t>
            </a:r>
            <a:endParaRPr sz="55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21-24 NOV -</a:t>
            </a:r>
            <a:endParaRPr sz="55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	Launch Window</a:t>
            </a:r>
            <a:endParaRPr sz="55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57" name="Google Shape;257;g389bb611ecf_0_10"/>
          <p:cNvSpPr txBox="1"/>
          <p:nvPr/>
        </p:nvSpPr>
        <p:spPr>
          <a:xfrm>
            <a:off x="6118738" y="1643831"/>
            <a:ext cx="6012600" cy="71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u="sng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Phase Two</a:t>
            </a:r>
            <a:endParaRPr sz="5500" u="sng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(Build Starts in Phase 1)</a:t>
            </a:r>
            <a:endParaRPr sz="55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19-23 DEC - </a:t>
            </a:r>
            <a:endParaRPr sz="55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Launch Window</a:t>
            </a:r>
            <a:endParaRPr sz="55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58" name="Google Shape;258;g389bb611ecf_0_10"/>
          <p:cNvSpPr txBox="1"/>
          <p:nvPr/>
        </p:nvSpPr>
        <p:spPr>
          <a:xfrm>
            <a:off x="12432638" y="1607459"/>
            <a:ext cx="6012600" cy="71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u="sng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Phase Three</a:t>
            </a:r>
            <a:endParaRPr sz="5500" u="sng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13 FEB - Begin</a:t>
            </a:r>
            <a:endParaRPr sz="55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TBD - </a:t>
            </a:r>
            <a:endParaRPr sz="55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Launch Window</a:t>
            </a:r>
            <a:endParaRPr sz="55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89bb611ecf_0_21"/>
          <p:cNvSpPr/>
          <p:nvPr/>
        </p:nvSpPr>
        <p:spPr>
          <a:xfrm>
            <a:off x="0" y="0"/>
            <a:ext cx="18268930" cy="10287000"/>
          </a:xfrm>
          <a:custGeom>
            <a:rect b="b" l="l" r="r" t="t"/>
            <a:pathLst>
              <a:path extrusionOk="0" h="10287000" w="18268930">
                <a:moveTo>
                  <a:pt x="0" y="0"/>
                </a:moveTo>
                <a:lnTo>
                  <a:pt x="18268930" y="0"/>
                </a:lnTo>
                <a:lnTo>
                  <a:pt x="182689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64" name="Google Shape;264;g389bb611ecf_0_21"/>
          <p:cNvGrpSpPr/>
          <p:nvPr/>
        </p:nvGrpSpPr>
        <p:grpSpPr>
          <a:xfrm>
            <a:off x="-9600" y="-238123"/>
            <a:ext cx="18288036" cy="5923269"/>
            <a:chOff x="0" y="-47625"/>
            <a:chExt cx="5211900" cy="2081700"/>
          </a:xfrm>
        </p:grpSpPr>
        <p:sp>
          <p:nvSpPr>
            <p:cNvPr id="265" name="Google Shape;265;g389bb611ecf_0_21"/>
            <p:cNvSpPr/>
            <p:nvPr/>
          </p:nvSpPr>
          <p:spPr>
            <a:xfrm>
              <a:off x="0" y="0"/>
              <a:ext cx="5211771" cy="2034007"/>
            </a:xfrm>
            <a:custGeom>
              <a:rect b="b" l="l" r="r" t="t"/>
              <a:pathLst>
                <a:path extrusionOk="0" h="2034007" w="5211771">
                  <a:moveTo>
                    <a:pt x="0" y="0"/>
                  </a:moveTo>
                  <a:lnTo>
                    <a:pt x="5211771" y="0"/>
                  </a:lnTo>
                  <a:lnTo>
                    <a:pt x="5211771" y="2034007"/>
                  </a:lnTo>
                  <a:lnTo>
                    <a:pt x="0" y="20340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66" name="Google Shape;266;g389bb611ecf_0_21"/>
            <p:cNvSpPr txBox="1"/>
            <p:nvPr/>
          </p:nvSpPr>
          <p:spPr>
            <a:xfrm>
              <a:off x="0" y="-47625"/>
              <a:ext cx="5211900" cy="20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950" lIns="46950" spcFirstLastPara="1" rIns="46950" wrap="square" tIns="4695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7" name="Google Shape;267;g389bb611ecf_0_21"/>
          <p:cNvSpPr txBox="1"/>
          <p:nvPr/>
        </p:nvSpPr>
        <p:spPr>
          <a:xfrm>
            <a:off x="117987" y="0"/>
            <a:ext cx="18268800" cy="71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What you need to bring in two weeks.</a:t>
            </a:r>
            <a:endParaRPr sz="55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PT Serif"/>
              <a:buChar char="●"/>
            </a:pPr>
            <a:r>
              <a:rPr lang="en-US" sz="55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2X Two Litre Bottle</a:t>
            </a:r>
            <a:endParaRPr sz="55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PT Serif"/>
              <a:buChar char="●"/>
            </a:pPr>
            <a:r>
              <a:rPr lang="en-US" sz="55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Cardboard</a:t>
            </a:r>
            <a:endParaRPr sz="55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PT Serif"/>
              <a:buChar char="●"/>
            </a:pPr>
            <a:r>
              <a:rPr lang="en-US" sz="55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Duct Tape</a:t>
            </a:r>
            <a:endParaRPr sz="55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PT Serif"/>
              <a:buChar char="●"/>
            </a:pPr>
            <a:r>
              <a:rPr lang="en-US" sz="55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3X Nickles</a:t>
            </a:r>
            <a:endParaRPr sz="55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89bb611ecf_0_31"/>
          <p:cNvSpPr/>
          <p:nvPr/>
        </p:nvSpPr>
        <p:spPr>
          <a:xfrm>
            <a:off x="0" y="0"/>
            <a:ext cx="18268930" cy="10287000"/>
          </a:xfrm>
          <a:custGeom>
            <a:rect b="b" l="l" r="r" t="t"/>
            <a:pathLst>
              <a:path extrusionOk="0" h="10287000" w="18268930">
                <a:moveTo>
                  <a:pt x="0" y="0"/>
                </a:moveTo>
                <a:lnTo>
                  <a:pt x="18268930" y="0"/>
                </a:lnTo>
                <a:lnTo>
                  <a:pt x="182689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73" name="Google Shape;273;g389bb611ecf_0_31" title="IMG_4174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7500" y="616150"/>
            <a:ext cx="12322975" cy="924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0"/>
            <a:ext cx="18268930" cy="10287000"/>
          </a:xfrm>
          <a:custGeom>
            <a:rect b="b" l="l" r="r" t="t"/>
            <a:pathLst>
              <a:path extrusionOk="0" h="10287000" w="18268930">
                <a:moveTo>
                  <a:pt x="0" y="0"/>
                </a:moveTo>
                <a:lnTo>
                  <a:pt x="18268930" y="0"/>
                </a:lnTo>
                <a:lnTo>
                  <a:pt x="182689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descr="Enjoy this edit that covers the failures, learnings, and success that the 2023-2024 High Altitude Rocket Team was able to accomplish. &#10;&#10;Song Credit: Kickstart My Heart by Mötley Crüe" id="98" name="Google Shape;98;p2" title="Kickstart My HART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6675" y="625025"/>
            <a:ext cx="15391775" cy="865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"/>
          <p:cNvSpPr txBox="1"/>
          <p:nvPr/>
        </p:nvSpPr>
        <p:spPr>
          <a:xfrm>
            <a:off x="1028700" y="1307850"/>
            <a:ext cx="67962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My Background</a:t>
            </a:r>
            <a:endParaRPr/>
          </a:p>
        </p:txBody>
      </p:sp>
      <p:sp>
        <p:nvSpPr>
          <p:cNvPr id="104" name="Google Shape;104;p9"/>
          <p:cNvSpPr/>
          <p:nvPr/>
        </p:nvSpPr>
        <p:spPr>
          <a:xfrm rot="-2086817">
            <a:off x="6186443" y="-1287051"/>
            <a:ext cx="22117460" cy="14361528"/>
          </a:xfrm>
          <a:custGeom>
            <a:rect b="b" l="l" r="r" t="t"/>
            <a:pathLst>
              <a:path extrusionOk="0" h="537638" w="827989">
                <a:moveTo>
                  <a:pt x="461490" y="0"/>
                </a:moveTo>
                <a:cubicBezTo>
                  <a:pt x="470405" y="0"/>
                  <a:pt x="479374" y="0"/>
                  <a:pt x="488272" y="0"/>
                </a:cubicBezTo>
                <a:cubicBezTo>
                  <a:pt x="559210" y="8909"/>
                  <a:pt x="603543" y="38564"/>
                  <a:pt x="623736" y="87090"/>
                </a:cubicBezTo>
                <a:cubicBezTo>
                  <a:pt x="742003" y="80618"/>
                  <a:pt x="827989" y="172373"/>
                  <a:pt x="775586" y="262426"/>
                </a:cubicBezTo>
                <a:cubicBezTo>
                  <a:pt x="793012" y="281349"/>
                  <a:pt x="807550" y="302517"/>
                  <a:pt x="812800" y="330926"/>
                </a:cubicBezTo>
                <a:cubicBezTo>
                  <a:pt x="812800" y="339065"/>
                  <a:pt x="812800" y="347184"/>
                  <a:pt x="812800" y="355321"/>
                </a:cubicBezTo>
                <a:cubicBezTo>
                  <a:pt x="797154" y="427627"/>
                  <a:pt x="729827" y="476486"/>
                  <a:pt x="619295" y="463333"/>
                </a:cubicBezTo>
                <a:cubicBezTo>
                  <a:pt x="590856" y="500459"/>
                  <a:pt x="540252" y="537638"/>
                  <a:pt x="461507" y="533008"/>
                </a:cubicBezTo>
                <a:cubicBezTo>
                  <a:pt x="420804" y="530570"/>
                  <a:pt x="392488" y="516453"/>
                  <a:pt x="367697" y="499302"/>
                </a:cubicBezTo>
                <a:cubicBezTo>
                  <a:pt x="341584" y="513559"/>
                  <a:pt x="313304" y="524747"/>
                  <a:pt x="272443" y="524871"/>
                </a:cubicBezTo>
                <a:cubicBezTo>
                  <a:pt x="177910" y="525082"/>
                  <a:pt x="114672" y="470155"/>
                  <a:pt x="113139" y="394815"/>
                </a:cubicBezTo>
                <a:cubicBezTo>
                  <a:pt x="52367" y="377190"/>
                  <a:pt x="11206" y="344291"/>
                  <a:pt x="0" y="287995"/>
                </a:cubicBezTo>
                <a:cubicBezTo>
                  <a:pt x="0" y="279858"/>
                  <a:pt x="0" y="271704"/>
                  <a:pt x="0" y="263601"/>
                </a:cubicBezTo>
                <a:cubicBezTo>
                  <a:pt x="12369" y="207816"/>
                  <a:pt x="51292" y="172776"/>
                  <a:pt x="116099" y="157922"/>
                </a:cubicBezTo>
                <a:cubicBezTo>
                  <a:pt x="112205" y="63818"/>
                  <a:pt x="241837" y="5016"/>
                  <a:pt x="348333" y="46474"/>
                </a:cubicBezTo>
                <a:cubicBezTo>
                  <a:pt x="373689" y="25973"/>
                  <a:pt x="409562" y="3613"/>
                  <a:pt x="46149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6189" l="0" r="0" t="-26189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9"/>
          <p:cNvSpPr txBox="1"/>
          <p:nvPr/>
        </p:nvSpPr>
        <p:spPr>
          <a:xfrm>
            <a:off x="514350" y="2598234"/>
            <a:ext cx="7462800" cy="6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65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lang="en-US" sz="3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Mechanical engineering degree with a focus in Aerospace engineering</a:t>
            </a:r>
            <a:endParaRPr sz="3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lang="en-US" sz="3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Level 1 amateur rocketry certification</a:t>
            </a:r>
            <a:endParaRPr sz="3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lang="en-US" sz="3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Been doing rocketry since elementary school</a:t>
            </a:r>
            <a:endParaRPr sz="3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lang="en-US" sz="3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OSU High Altitude Rocketry team</a:t>
            </a:r>
            <a:endParaRPr sz="3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</a:pPr>
            <a:r>
              <a:rPr lang="en-US" sz="3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Fourth highest rocket launch in California</a:t>
            </a:r>
            <a:endParaRPr sz="3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</a:pPr>
            <a:r>
              <a:rPr lang="en-US" sz="3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First in Oregon</a:t>
            </a:r>
            <a:endParaRPr sz="52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68C68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0" y="0"/>
            <a:ext cx="18268930" cy="10287000"/>
          </a:xfrm>
          <a:custGeom>
            <a:rect b="b" l="l" r="r" t="t"/>
            <a:pathLst>
              <a:path extrusionOk="0" h="10287000" w="18268930">
                <a:moveTo>
                  <a:pt x="0" y="0"/>
                </a:moveTo>
                <a:lnTo>
                  <a:pt x="18268930" y="0"/>
                </a:lnTo>
                <a:lnTo>
                  <a:pt x="182689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1" name="Google Shape;111;p3"/>
          <p:cNvGrpSpPr/>
          <p:nvPr/>
        </p:nvGrpSpPr>
        <p:grpSpPr>
          <a:xfrm>
            <a:off x="1177437" y="3601716"/>
            <a:ext cx="4884587" cy="7665139"/>
            <a:chOff x="0" y="-47625"/>
            <a:chExt cx="1286476" cy="2018802"/>
          </a:xfrm>
        </p:grpSpPr>
        <p:sp>
          <p:nvSpPr>
            <p:cNvPr id="112" name="Google Shape;112;p3"/>
            <p:cNvSpPr/>
            <p:nvPr/>
          </p:nvSpPr>
          <p:spPr>
            <a:xfrm>
              <a:off x="0" y="0"/>
              <a:ext cx="1286476" cy="1971177"/>
            </a:xfrm>
            <a:custGeom>
              <a:rect b="b" l="l" r="r" t="t"/>
              <a:pathLst>
                <a:path extrusionOk="0" h="1971177" w="1286476">
                  <a:moveTo>
                    <a:pt x="0" y="0"/>
                  </a:moveTo>
                  <a:lnTo>
                    <a:pt x="1286476" y="0"/>
                  </a:lnTo>
                  <a:lnTo>
                    <a:pt x="1286476" y="1971177"/>
                  </a:lnTo>
                  <a:lnTo>
                    <a:pt x="0" y="1971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3" name="Google Shape;113;p3"/>
            <p:cNvSpPr txBox="1"/>
            <p:nvPr/>
          </p:nvSpPr>
          <p:spPr>
            <a:xfrm>
              <a:off x="0" y="-47625"/>
              <a:ext cx="1286476" cy="20188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3"/>
          <p:cNvSpPr/>
          <p:nvPr/>
        </p:nvSpPr>
        <p:spPr>
          <a:xfrm>
            <a:off x="1010662" y="2775196"/>
            <a:ext cx="1713202" cy="1713202"/>
          </a:xfrm>
          <a:custGeom>
            <a:rect b="b" l="l" r="r" t="t"/>
            <a:pathLst>
              <a:path extrusionOk="0" h="1713202" w="1713202">
                <a:moveTo>
                  <a:pt x="0" y="0"/>
                </a:moveTo>
                <a:lnTo>
                  <a:pt x="1713202" y="0"/>
                </a:lnTo>
                <a:lnTo>
                  <a:pt x="1713202" y="1713202"/>
                </a:lnTo>
                <a:lnTo>
                  <a:pt x="0" y="1713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5" name="Google Shape;115;p3"/>
          <p:cNvGrpSpPr/>
          <p:nvPr/>
        </p:nvGrpSpPr>
        <p:grpSpPr>
          <a:xfrm>
            <a:off x="12374713" y="3601716"/>
            <a:ext cx="4884587" cy="7665139"/>
            <a:chOff x="0" y="-47625"/>
            <a:chExt cx="1286476" cy="2018802"/>
          </a:xfrm>
        </p:grpSpPr>
        <p:sp>
          <p:nvSpPr>
            <p:cNvPr id="116" name="Google Shape;116;p3"/>
            <p:cNvSpPr/>
            <p:nvPr/>
          </p:nvSpPr>
          <p:spPr>
            <a:xfrm>
              <a:off x="0" y="0"/>
              <a:ext cx="1286476" cy="1971177"/>
            </a:xfrm>
            <a:custGeom>
              <a:rect b="b" l="l" r="r" t="t"/>
              <a:pathLst>
                <a:path extrusionOk="0" h="1971177" w="1286476">
                  <a:moveTo>
                    <a:pt x="0" y="0"/>
                  </a:moveTo>
                  <a:lnTo>
                    <a:pt x="1286476" y="0"/>
                  </a:lnTo>
                  <a:lnTo>
                    <a:pt x="1286476" y="1971177"/>
                  </a:lnTo>
                  <a:lnTo>
                    <a:pt x="0" y="1971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7" name="Google Shape;117;p3"/>
            <p:cNvSpPr txBox="1"/>
            <p:nvPr/>
          </p:nvSpPr>
          <p:spPr>
            <a:xfrm>
              <a:off x="0" y="-47625"/>
              <a:ext cx="1286476" cy="20188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3"/>
          <p:cNvSpPr/>
          <p:nvPr/>
        </p:nvSpPr>
        <p:spPr>
          <a:xfrm>
            <a:off x="12374713" y="3027167"/>
            <a:ext cx="1192062" cy="1192062"/>
          </a:xfrm>
          <a:custGeom>
            <a:rect b="b" l="l" r="r" t="t"/>
            <a:pathLst>
              <a:path extrusionOk="0" h="1192062" w="1192062">
                <a:moveTo>
                  <a:pt x="0" y="0"/>
                </a:moveTo>
                <a:lnTo>
                  <a:pt x="1192062" y="0"/>
                </a:lnTo>
                <a:lnTo>
                  <a:pt x="1192062" y="1192062"/>
                </a:lnTo>
                <a:lnTo>
                  <a:pt x="0" y="1192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9" name="Google Shape;119;p3"/>
          <p:cNvGrpSpPr/>
          <p:nvPr/>
        </p:nvGrpSpPr>
        <p:grpSpPr>
          <a:xfrm>
            <a:off x="6775750" y="3601716"/>
            <a:ext cx="4884587" cy="7665139"/>
            <a:chOff x="0" y="-47625"/>
            <a:chExt cx="1286476" cy="2018802"/>
          </a:xfrm>
        </p:grpSpPr>
        <p:sp>
          <p:nvSpPr>
            <p:cNvPr id="120" name="Google Shape;120;p3"/>
            <p:cNvSpPr/>
            <p:nvPr/>
          </p:nvSpPr>
          <p:spPr>
            <a:xfrm>
              <a:off x="0" y="0"/>
              <a:ext cx="1286476" cy="1971177"/>
            </a:xfrm>
            <a:custGeom>
              <a:rect b="b" l="l" r="r" t="t"/>
              <a:pathLst>
                <a:path extrusionOk="0" h="1971177" w="1286476">
                  <a:moveTo>
                    <a:pt x="0" y="0"/>
                  </a:moveTo>
                  <a:lnTo>
                    <a:pt x="1286476" y="0"/>
                  </a:lnTo>
                  <a:lnTo>
                    <a:pt x="1286476" y="1971177"/>
                  </a:lnTo>
                  <a:lnTo>
                    <a:pt x="0" y="1971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21" name="Google Shape;121;p3"/>
            <p:cNvSpPr txBox="1"/>
            <p:nvPr/>
          </p:nvSpPr>
          <p:spPr>
            <a:xfrm>
              <a:off x="0" y="-47625"/>
              <a:ext cx="1286476" cy="20188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3"/>
          <p:cNvSpPr/>
          <p:nvPr/>
        </p:nvSpPr>
        <p:spPr>
          <a:xfrm>
            <a:off x="6764405" y="3027167"/>
            <a:ext cx="1052043" cy="1052043"/>
          </a:xfrm>
          <a:custGeom>
            <a:rect b="b" l="l" r="r" t="t"/>
            <a:pathLst>
              <a:path extrusionOk="0" h="1052043" w="1052043">
                <a:moveTo>
                  <a:pt x="0" y="0"/>
                </a:moveTo>
                <a:lnTo>
                  <a:pt x="1052043" y="0"/>
                </a:lnTo>
                <a:lnTo>
                  <a:pt x="1052043" y="1052043"/>
                </a:lnTo>
                <a:lnTo>
                  <a:pt x="0" y="10520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3"/>
          <p:cNvSpPr txBox="1"/>
          <p:nvPr/>
        </p:nvSpPr>
        <p:spPr>
          <a:xfrm>
            <a:off x="1657187" y="6155273"/>
            <a:ext cx="3936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Learn Rockets</a:t>
            </a:r>
            <a:endParaRPr sz="2700"/>
          </a:p>
        </p:txBody>
      </p:sp>
      <p:sp>
        <p:nvSpPr>
          <p:cNvPr id="124" name="Google Shape;124;p3"/>
          <p:cNvSpPr txBox="1"/>
          <p:nvPr/>
        </p:nvSpPr>
        <p:spPr>
          <a:xfrm>
            <a:off x="1657187" y="6949277"/>
            <a:ext cx="3936300" cy="29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00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Discover how rockets </a:t>
            </a:r>
            <a:r>
              <a:rPr b="1" i="0" lang="en-US" sz="3700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really work</a:t>
            </a:r>
            <a:r>
              <a:rPr b="0" i="0" lang="en-US" sz="3700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 and their science!</a:t>
            </a:r>
            <a:endParaRPr sz="2700"/>
          </a:p>
        </p:txBody>
      </p:sp>
      <p:sp>
        <p:nvSpPr>
          <p:cNvPr id="125" name="Google Shape;125;p3"/>
          <p:cNvSpPr txBox="1"/>
          <p:nvPr/>
        </p:nvSpPr>
        <p:spPr>
          <a:xfrm>
            <a:off x="1657187" y="4488398"/>
            <a:ext cx="3936425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01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12923177" y="6155275"/>
            <a:ext cx="4549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Launch for Real</a:t>
            </a:r>
            <a:endParaRPr sz="2700"/>
          </a:p>
        </p:txBody>
      </p:sp>
      <p:sp>
        <p:nvSpPr>
          <p:cNvPr id="127" name="Google Shape;127;p3"/>
          <p:cNvSpPr txBox="1"/>
          <p:nvPr/>
        </p:nvSpPr>
        <p:spPr>
          <a:xfrm>
            <a:off x="643950" y="467176"/>
            <a:ext cx="7856100" cy="2496600"/>
          </a:xfrm>
          <a:prstGeom prst="rect">
            <a:avLst/>
          </a:prstGeom>
          <a:solidFill>
            <a:srgbClr val="FFFFFF">
              <a:alpha val="62350"/>
            </a:srgbClr>
          </a:solidFill>
          <a:ln>
            <a:noFill/>
          </a:ln>
        </p:spPr>
        <p:txBody>
          <a:bodyPr anchorCtr="0" anchor="ctr" bIns="34125" lIns="34125" spcFirstLastPara="1" rIns="34125" wrap="square" tIns="34125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12923164" y="6949277"/>
            <a:ext cx="3936300" cy="29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00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Experience the thrill of </a:t>
            </a:r>
            <a:r>
              <a:rPr b="1" i="0" lang="en-US" sz="3700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launching real rockets</a:t>
            </a:r>
            <a:r>
              <a:rPr b="0" i="0" lang="en-US" sz="3700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 outdoors!</a:t>
            </a:r>
            <a:endParaRPr sz="2700"/>
          </a:p>
        </p:txBody>
      </p:sp>
      <p:sp>
        <p:nvSpPr>
          <p:cNvPr id="129" name="Google Shape;129;p3"/>
          <p:cNvSpPr txBox="1"/>
          <p:nvPr/>
        </p:nvSpPr>
        <p:spPr>
          <a:xfrm>
            <a:off x="12923164" y="4488398"/>
            <a:ext cx="3936425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03</a:t>
            </a:r>
            <a:endParaRPr/>
          </a:p>
        </p:txBody>
      </p:sp>
      <p:sp>
        <p:nvSpPr>
          <p:cNvPr id="130" name="Google Shape;130;p3"/>
          <p:cNvSpPr txBox="1"/>
          <p:nvPr/>
        </p:nvSpPr>
        <p:spPr>
          <a:xfrm>
            <a:off x="7385677" y="6155273"/>
            <a:ext cx="3936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Build Together</a:t>
            </a:r>
            <a:endParaRPr sz="2700"/>
          </a:p>
        </p:txBody>
      </p:sp>
      <p:sp>
        <p:nvSpPr>
          <p:cNvPr id="131" name="Google Shape;131;p3"/>
          <p:cNvSpPr txBox="1"/>
          <p:nvPr/>
        </p:nvSpPr>
        <p:spPr>
          <a:xfrm>
            <a:off x="7385677" y="6949277"/>
            <a:ext cx="3936300" cy="29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00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Create amazing projects </a:t>
            </a:r>
            <a:r>
              <a:rPr b="1" i="0" lang="en-US" sz="3700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with friends</a:t>
            </a:r>
            <a:r>
              <a:rPr b="0" i="0" lang="en-US" sz="3700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 in a fun environment!</a:t>
            </a:r>
            <a:endParaRPr sz="2700"/>
          </a:p>
        </p:txBody>
      </p:sp>
      <p:sp>
        <p:nvSpPr>
          <p:cNvPr id="132" name="Google Shape;132;p3"/>
          <p:cNvSpPr txBox="1"/>
          <p:nvPr/>
        </p:nvSpPr>
        <p:spPr>
          <a:xfrm>
            <a:off x="7385677" y="4488398"/>
            <a:ext cx="3936425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02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1028700" y="1038225"/>
            <a:ext cx="162306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Why Join Us?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/>
          <p:nvPr/>
        </p:nvSpPr>
        <p:spPr>
          <a:xfrm>
            <a:off x="0" y="0"/>
            <a:ext cx="18268930" cy="10287000"/>
          </a:xfrm>
          <a:custGeom>
            <a:rect b="b" l="l" r="r" t="t"/>
            <a:pathLst>
              <a:path extrusionOk="0" h="10287000" w="18268930">
                <a:moveTo>
                  <a:pt x="0" y="0"/>
                </a:moveTo>
                <a:lnTo>
                  <a:pt x="18268930" y="0"/>
                </a:lnTo>
                <a:lnTo>
                  <a:pt x="182689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9" name="Google Shape;139;p4"/>
          <p:cNvGrpSpPr/>
          <p:nvPr/>
        </p:nvGrpSpPr>
        <p:grpSpPr>
          <a:xfrm>
            <a:off x="-747287" y="1938998"/>
            <a:ext cx="19763502" cy="8348005"/>
            <a:chOff x="0" y="-47625"/>
            <a:chExt cx="5205168" cy="2198637"/>
          </a:xfrm>
        </p:grpSpPr>
        <p:sp>
          <p:nvSpPr>
            <p:cNvPr id="140" name="Google Shape;140;p4"/>
            <p:cNvSpPr/>
            <p:nvPr/>
          </p:nvSpPr>
          <p:spPr>
            <a:xfrm>
              <a:off x="0" y="0"/>
              <a:ext cx="5205168" cy="2151012"/>
            </a:xfrm>
            <a:custGeom>
              <a:rect b="b" l="l" r="r" t="t"/>
              <a:pathLst>
                <a:path extrusionOk="0" h="2151012" w="5205168">
                  <a:moveTo>
                    <a:pt x="0" y="0"/>
                  </a:moveTo>
                  <a:lnTo>
                    <a:pt x="5205168" y="0"/>
                  </a:lnTo>
                  <a:lnTo>
                    <a:pt x="5205168" y="2151012"/>
                  </a:lnTo>
                  <a:lnTo>
                    <a:pt x="0" y="21510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1" name="Google Shape;141;p4"/>
            <p:cNvSpPr txBox="1"/>
            <p:nvPr/>
          </p:nvSpPr>
          <p:spPr>
            <a:xfrm>
              <a:off x="0" y="-47625"/>
              <a:ext cx="5205168" cy="21986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4"/>
          <p:cNvSpPr/>
          <p:nvPr/>
        </p:nvSpPr>
        <p:spPr>
          <a:xfrm>
            <a:off x="7970700" y="1736493"/>
            <a:ext cx="1953544" cy="1887987"/>
          </a:xfrm>
          <a:custGeom>
            <a:rect b="b" l="l" r="r" t="t"/>
            <a:pathLst>
              <a:path extrusionOk="0" h="2338065" w="2346599">
                <a:moveTo>
                  <a:pt x="0" y="0"/>
                </a:moveTo>
                <a:lnTo>
                  <a:pt x="2346598" y="0"/>
                </a:lnTo>
                <a:lnTo>
                  <a:pt x="2346598" y="2338065"/>
                </a:lnTo>
                <a:lnTo>
                  <a:pt x="0" y="23380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4"/>
          <p:cNvSpPr/>
          <p:nvPr/>
        </p:nvSpPr>
        <p:spPr>
          <a:xfrm>
            <a:off x="13702175" y="1707910"/>
            <a:ext cx="1953544" cy="1887987"/>
          </a:xfrm>
          <a:custGeom>
            <a:rect b="b" l="l" r="r" t="t"/>
            <a:pathLst>
              <a:path extrusionOk="0" h="2338065" w="2346599">
                <a:moveTo>
                  <a:pt x="0" y="0"/>
                </a:moveTo>
                <a:lnTo>
                  <a:pt x="2346598" y="0"/>
                </a:lnTo>
                <a:lnTo>
                  <a:pt x="2346598" y="2338065"/>
                </a:lnTo>
                <a:lnTo>
                  <a:pt x="0" y="23380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4"/>
          <p:cNvSpPr/>
          <p:nvPr/>
        </p:nvSpPr>
        <p:spPr>
          <a:xfrm>
            <a:off x="2239226" y="1806637"/>
            <a:ext cx="1953544" cy="1747704"/>
          </a:xfrm>
          <a:custGeom>
            <a:rect b="b" l="l" r="r" t="t"/>
            <a:pathLst>
              <a:path extrusionOk="0" h="2338065" w="2346599">
                <a:moveTo>
                  <a:pt x="0" y="0"/>
                </a:moveTo>
                <a:lnTo>
                  <a:pt x="2346598" y="0"/>
                </a:lnTo>
                <a:lnTo>
                  <a:pt x="2346598" y="2338065"/>
                </a:lnTo>
                <a:lnTo>
                  <a:pt x="0" y="23380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5" name="Google Shape;145;p4"/>
          <p:cNvGrpSpPr/>
          <p:nvPr/>
        </p:nvGrpSpPr>
        <p:grpSpPr>
          <a:xfrm>
            <a:off x="1028650" y="3702102"/>
            <a:ext cx="4767800" cy="5959133"/>
            <a:chOff x="-67" y="-1204262"/>
            <a:chExt cx="6357067" cy="7945511"/>
          </a:xfrm>
        </p:grpSpPr>
        <p:sp>
          <p:nvSpPr>
            <p:cNvPr id="146" name="Google Shape;146;p4"/>
            <p:cNvSpPr txBox="1"/>
            <p:nvPr/>
          </p:nvSpPr>
          <p:spPr>
            <a:xfrm>
              <a:off x="0" y="-239751"/>
              <a:ext cx="6357000" cy="69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18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In this phase, students will unleash their </a:t>
              </a:r>
              <a:r>
                <a:rPr b="1" i="0" lang="en-US" sz="3618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creativity and resourcefulness</a:t>
              </a:r>
              <a:r>
                <a:rPr b="0" i="0" lang="en-US" sz="3618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 using recycled materials to build their unique rockets.</a:t>
              </a:r>
              <a:endParaRPr sz="2300"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-67" y="-1204262"/>
              <a:ext cx="6357000" cy="8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502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002" u="none" cap="none" strike="noStrike">
                  <a:solidFill>
                    <a:srgbClr val="0E1412"/>
                  </a:solidFill>
                  <a:latin typeface="Arial"/>
                  <a:ea typeface="Arial"/>
                  <a:cs typeface="Arial"/>
                  <a:sym typeface="Arial"/>
                </a:rPr>
                <a:t>Garbage Rockets</a:t>
              </a:r>
              <a:endParaRPr sz="2300"/>
            </a:p>
          </p:txBody>
        </p:sp>
      </p:grpSp>
      <p:grpSp>
        <p:nvGrpSpPr>
          <p:cNvPr id="148" name="Google Shape;148;p4"/>
          <p:cNvGrpSpPr/>
          <p:nvPr/>
        </p:nvGrpSpPr>
        <p:grpSpPr>
          <a:xfrm>
            <a:off x="6760172" y="3740905"/>
            <a:ext cx="4767750" cy="5874496"/>
            <a:chOff x="0" y="-1192212"/>
            <a:chExt cx="6357000" cy="7832661"/>
          </a:xfrm>
        </p:grpSpPr>
        <p:sp>
          <p:nvSpPr>
            <p:cNvPr id="149" name="Google Shape;149;p4"/>
            <p:cNvSpPr txBox="1"/>
            <p:nvPr/>
          </p:nvSpPr>
          <p:spPr>
            <a:xfrm>
              <a:off x="0" y="-340551"/>
              <a:ext cx="6357000" cy="69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18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Here, participants will dive into real engineering, exploring design principles while building and launching </a:t>
              </a:r>
              <a:r>
                <a:rPr b="1" i="0" lang="en-US" sz="3618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actual model rockets</a:t>
              </a:r>
              <a:r>
                <a:rPr b="0" i="0" lang="en-US" sz="3618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 for fun.</a:t>
              </a:r>
              <a:endParaRPr sz="2300"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0" y="-1192212"/>
              <a:ext cx="6357000" cy="8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502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002" u="none" cap="none" strike="noStrike">
                  <a:solidFill>
                    <a:srgbClr val="0E1412"/>
                  </a:solidFill>
                  <a:latin typeface="Arial"/>
                  <a:ea typeface="Arial"/>
                  <a:cs typeface="Arial"/>
                  <a:sym typeface="Arial"/>
                </a:rPr>
                <a:t>Model Rockets</a:t>
              </a:r>
              <a:endParaRPr sz="2300"/>
            </a:p>
          </p:txBody>
        </p:sp>
      </p:grpSp>
      <p:grpSp>
        <p:nvGrpSpPr>
          <p:cNvPr id="151" name="Google Shape;151;p4"/>
          <p:cNvGrpSpPr/>
          <p:nvPr/>
        </p:nvGrpSpPr>
        <p:grpSpPr>
          <a:xfrm>
            <a:off x="12491644" y="3711141"/>
            <a:ext cx="5546256" cy="6654345"/>
            <a:chOff x="0" y="-1509712"/>
            <a:chExt cx="7395008" cy="8872460"/>
          </a:xfrm>
        </p:grpSpPr>
        <p:sp>
          <p:nvSpPr>
            <p:cNvPr id="152" name="Google Shape;152;p4"/>
            <p:cNvSpPr txBox="1"/>
            <p:nvPr/>
          </p:nvSpPr>
          <p:spPr>
            <a:xfrm>
              <a:off x="0" y="-658051"/>
              <a:ext cx="6357000" cy="80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18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This exciting phase involves constructing </a:t>
              </a:r>
              <a:r>
                <a:rPr b="1" i="0" lang="en-US" sz="3618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large-scale rockets</a:t>
              </a:r>
              <a:r>
                <a:rPr b="0" i="0" lang="en-US" sz="3618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, mastering advanced flight concepts, and earning prestigious NAR Jr. Certification for achievements.</a:t>
              </a:r>
              <a:endParaRPr sz="2300"/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8" y="-1509712"/>
              <a:ext cx="7395000" cy="8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502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002" u="none" cap="none" strike="noStrike">
                  <a:solidFill>
                    <a:srgbClr val="0E1412"/>
                  </a:solidFill>
                  <a:latin typeface="Arial"/>
                  <a:ea typeface="Arial"/>
                  <a:cs typeface="Arial"/>
                  <a:sym typeface="Arial"/>
                </a:rPr>
                <a:t>High-Powered Rockets</a:t>
              </a:r>
              <a:endParaRPr sz="2300"/>
            </a:p>
          </p:txBody>
        </p:sp>
      </p:grpSp>
      <p:sp>
        <p:nvSpPr>
          <p:cNvPr id="154" name="Google Shape;154;p4"/>
          <p:cNvSpPr txBox="1"/>
          <p:nvPr/>
        </p:nvSpPr>
        <p:spPr>
          <a:xfrm>
            <a:off x="643950" y="467176"/>
            <a:ext cx="8744100" cy="1270500"/>
          </a:xfrm>
          <a:prstGeom prst="rect">
            <a:avLst/>
          </a:prstGeom>
          <a:solidFill>
            <a:srgbClr val="FFFFFF">
              <a:alpha val="62350"/>
            </a:srgbClr>
          </a:solidFill>
          <a:ln>
            <a:noFill/>
          </a:ln>
        </p:spPr>
        <p:txBody>
          <a:bodyPr anchorCtr="0" anchor="ctr" bIns="34125" lIns="34125" spcFirstLastPara="1" rIns="34125" wrap="square" tIns="34125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724842" y="641958"/>
            <a:ext cx="15323929" cy="849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102" u="none" cap="none" strike="noStrike">
                <a:solidFill>
                  <a:srgbClr val="0E1412"/>
                </a:solidFill>
                <a:latin typeface="Arial"/>
                <a:ea typeface="Arial"/>
                <a:cs typeface="Arial"/>
                <a:sym typeface="Arial"/>
              </a:rPr>
              <a:t>3 PHASES OF LAUNCH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/>
          <p:nvPr/>
        </p:nvSpPr>
        <p:spPr>
          <a:xfrm>
            <a:off x="0" y="0"/>
            <a:ext cx="18268930" cy="10287000"/>
          </a:xfrm>
          <a:custGeom>
            <a:rect b="b" l="l" r="r" t="t"/>
            <a:pathLst>
              <a:path extrusionOk="0" h="10287000" w="18268930">
                <a:moveTo>
                  <a:pt x="0" y="0"/>
                </a:moveTo>
                <a:lnTo>
                  <a:pt x="18268930" y="0"/>
                </a:lnTo>
                <a:lnTo>
                  <a:pt x="182689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1" name="Google Shape;161;p5"/>
          <p:cNvGrpSpPr/>
          <p:nvPr/>
        </p:nvGrpSpPr>
        <p:grpSpPr>
          <a:xfrm>
            <a:off x="-730566" y="-4614789"/>
            <a:ext cx="19788445" cy="7903697"/>
            <a:chOff x="0" y="-47625"/>
            <a:chExt cx="5211771" cy="2081632"/>
          </a:xfrm>
        </p:grpSpPr>
        <p:sp>
          <p:nvSpPr>
            <p:cNvPr id="162" name="Google Shape;162;p5"/>
            <p:cNvSpPr/>
            <p:nvPr/>
          </p:nvSpPr>
          <p:spPr>
            <a:xfrm>
              <a:off x="0" y="0"/>
              <a:ext cx="5211771" cy="2034007"/>
            </a:xfrm>
            <a:custGeom>
              <a:rect b="b" l="l" r="r" t="t"/>
              <a:pathLst>
                <a:path extrusionOk="0" h="2034007" w="5211771">
                  <a:moveTo>
                    <a:pt x="0" y="0"/>
                  </a:moveTo>
                  <a:lnTo>
                    <a:pt x="5211771" y="0"/>
                  </a:lnTo>
                  <a:lnTo>
                    <a:pt x="5211771" y="2034007"/>
                  </a:lnTo>
                  <a:lnTo>
                    <a:pt x="0" y="20340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63" name="Google Shape;163;p5"/>
            <p:cNvSpPr txBox="1"/>
            <p:nvPr/>
          </p:nvSpPr>
          <p:spPr>
            <a:xfrm>
              <a:off x="0" y="-47625"/>
              <a:ext cx="5211771" cy="2081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5"/>
          <p:cNvSpPr/>
          <p:nvPr/>
        </p:nvSpPr>
        <p:spPr>
          <a:xfrm>
            <a:off x="7970701" y="2119875"/>
            <a:ext cx="2346599" cy="2338065"/>
          </a:xfrm>
          <a:custGeom>
            <a:rect b="b" l="l" r="r" t="t"/>
            <a:pathLst>
              <a:path extrusionOk="0" h="2338065" w="2346599">
                <a:moveTo>
                  <a:pt x="0" y="0"/>
                </a:moveTo>
                <a:lnTo>
                  <a:pt x="2346598" y="0"/>
                </a:lnTo>
                <a:lnTo>
                  <a:pt x="2346598" y="2338065"/>
                </a:lnTo>
                <a:lnTo>
                  <a:pt x="0" y="23380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5"/>
          <p:cNvSpPr/>
          <p:nvPr/>
        </p:nvSpPr>
        <p:spPr>
          <a:xfrm>
            <a:off x="13702173" y="2119875"/>
            <a:ext cx="2346599" cy="2338065"/>
          </a:xfrm>
          <a:custGeom>
            <a:rect b="b" l="l" r="r" t="t"/>
            <a:pathLst>
              <a:path extrusionOk="0" h="2338065" w="2346599">
                <a:moveTo>
                  <a:pt x="0" y="0"/>
                </a:moveTo>
                <a:lnTo>
                  <a:pt x="2346598" y="0"/>
                </a:lnTo>
                <a:lnTo>
                  <a:pt x="2346598" y="2338065"/>
                </a:lnTo>
                <a:lnTo>
                  <a:pt x="0" y="23380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5"/>
          <p:cNvSpPr/>
          <p:nvPr/>
        </p:nvSpPr>
        <p:spPr>
          <a:xfrm>
            <a:off x="2239229" y="2119875"/>
            <a:ext cx="2346599" cy="2338065"/>
          </a:xfrm>
          <a:custGeom>
            <a:rect b="b" l="l" r="r" t="t"/>
            <a:pathLst>
              <a:path extrusionOk="0" h="2338065" w="2346599">
                <a:moveTo>
                  <a:pt x="0" y="0"/>
                </a:moveTo>
                <a:lnTo>
                  <a:pt x="2346598" y="0"/>
                </a:lnTo>
                <a:lnTo>
                  <a:pt x="2346598" y="2338065"/>
                </a:lnTo>
                <a:lnTo>
                  <a:pt x="0" y="23380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5"/>
          <p:cNvSpPr txBox="1"/>
          <p:nvPr/>
        </p:nvSpPr>
        <p:spPr>
          <a:xfrm>
            <a:off x="643950" y="4980750"/>
            <a:ext cx="16615500" cy="4739400"/>
          </a:xfrm>
          <a:prstGeom prst="rect">
            <a:avLst/>
          </a:prstGeom>
          <a:solidFill>
            <a:srgbClr val="FFFFFF">
              <a:alpha val="62350"/>
            </a:srgbClr>
          </a:solidFill>
          <a:ln>
            <a:noFill/>
          </a:ln>
        </p:spPr>
        <p:txBody>
          <a:bodyPr anchorCtr="0" anchor="ctr" bIns="34125" lIns="34125" spcFirstLastPara="1" rIns="34125" wrap="square" tIns="34125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8" name="Google Shape;168;p5"/>
          <p:cNvGrpSpPr/>
          <p:nvPr/>
        </p:nvGrpSpPr>
        <p:grpSpPr>
          <a:xfrm>
            <a:off x="1028700" y="5281574"/>
            <a:ext cx="4767751" cy="3756915"/>
            <a:chOff x="0" y="28575"/>
            <a:chExt cx="6357000" cy="5009220"/>
          </a:xfrm>
        </p:grpSpPr>
        <p:sp>
          <p:nvSpPr>
            <p:cNvPr id="169" name="Google Shape;169;p5"/>
            <p:cNvSpPr txBox="1"/>
            <p:nvPr/>
          </p:nvSpPr>
          <p:spPr>
            <a:xfrm>
              <a:off x="0" y="753495"/>
              <a:ext cx="6357000" cy="428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63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In this phase, we will use </a:t>
              </a:r>
              <a:r>
                <a:rPr b="1" i="0" lang="en-US" sz="3163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recycled materials</a:t>
              </a:r>
              <a:r>
                <a:rPr b="0" i="0" lang="en-US" sz="3163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 to create innovative and fun rocket designs that spark creativity.</a:t>
              </a:r>
              <a:endParaRPr sz="2200"/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0" y="28575"/>
              <a:ext cx="6357000" cy="64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63" u="none" cap="none" strike="noStrike">
                  <a:solidFill>
                    <a:srgbClr val="0E1412"/>
                  </a:solidFill>
                  <a:latin typeface="Arial"/>
                  <a:ea typeface="Arial"/>
                  <a:cs typeface="Arial"/>
                  <a:sym typeface="Arial"/>
                </a:rPr>
                <a:t>Recycled materials</a:t>
              </a:r>
              <a:endParaRPr sz="2200"/>
            </a:p>
          </p:txBody>
        </p:sp>
      </p:grpSp>
      <p:grpSp>
        <p:nvGrpSpPr>
          <p:cNvPr id="171" name="Google Shape;171;p5"/>
          <p:cNvGrpSpPr/>
          <p:nvPr/>
        </p:nvGrpSpPr>
        <p:grpSpPr>
          <a:xfrm>
            <a:off x="6760172" y="5281574"/>
            <a:ext cx="4767751" cy="3756915"/>
            <a:chOff x="0" y="28575"/>
            <a:chExt cx="6357000" cy="5009220"/>
          </a:xfrm>
        </p:grpSpPr>
        <p:sp>
          <p:nvSpPr>
            <p:cNvPr id="172" name="Google Shape;172;p5"/>
            <p:cNvSpPr txBox="1"/>
            <p:nvPr/>
          </p:nvSpPr>
          <p:spPr>
            <a:xfrm>
              <a:off x="0" y="753495"/>
              <a:ext cx="6357000" cy="428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63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Students will learn the </a:t>
              </a:r>
              <a:r>
                <a:rPr b="1" i="0" lang="en-US" sz="3163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basics of rocketry</a:t>
              </a:r>
              <a:r>
                <a:rPr b="0" i="0" lang="en-US" sz="3163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, including principles of flight and design, all while having a blast.</a:t>
              </a:r>
              <a:endParaRPr sz="2200"/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0" y="28575"/>
              <a:ext cx="6357000" cy="64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63" u="none" cap="none" strike="noStrike">
                  <a:solidFill>
                    <a:srgbClr val="0E1412"/>
                  </a:solidFill>
                  <a:latin typeface="Arial"/>
                  <a:ea typeface="Arial"/>
                  <a:cs typeface="Arial"/>
                  <a:sym typeface="Arial"/>
                </a:rPr>
                <a:t>Learn the basics</a:t>
              </a:r>
              <a:endParaRPr sz="2200"/>
            </a:p>
          </p:txBody>
        </p:sp>
      </p:grpSp>
      <p:grpSp>
        <p:nvGrpSpPr>
          <p:cNvPr id="174" name="Google Shape;174;p5"/>
          <p:cNvGrpSpPr/>
          <p:nvPr/>
        </p:nvGrpSpPr>
        <p:grpSpPr>
          <a:xfrm>
            <a:off x="12491644" y="5281574"/>
            <a:ext cx="4767751" cy="4438440"/>
            <a:chOff x="0" y="28575"/>
            <a:chExt cx="6357000" cy="5917920"/>
          </a:xfrm>
        </p:grpSpPr>
        <p:sp>
          <p:nvSpPr>
            <p:cNvPr id="175" name="Google Shape;175;p5"/>
            <p:cNvSpPr txBox="1"/>
            <p:nvPr/>
          </p:nvSpPr>
          <p:spPr>
            <a:xfrm>
              <a:off x="0" y="753495"/>
              <a:ext cx="6357000" cy="519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63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Get ready to </a:t>
              </a:r>
              <a:r>
                <a:rPr b="1" i="0" lang="en-US" sz="3163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test your creations</a:t>
              </a:r>
              <a:r>
                <a:rPr b="0" i="0" lang="en-US" sz="3163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 in friendly competitions, where teamwork and ingenuity lead to exciting rocket launches!</a:t>
              </a:r>
              <a:endParaRPr sz="2200"/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0" y="28575"/>
              <a:ext cx="6357000" cy="64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63" u="none" cap="none" strike="noStrike">
                  <a:solidFill>
                    <a:srgbClr val="0E1412"/>
                  </a:solidFill>
                  <a:latin typeface="Arial"/>
                  <a:ea typeface="Arial"/>
                  <a:cs typeface="Arial"/>
                  <a:sym typeface="Arial"/>
                </a:rPr>
                <a:t>Test and compete</a:t>
              </a:r>
              <a:endParaRPr sz="2200"/>
            </a:p>
          </p:txBody>
        </p:sp>
      </p:grpSp>
      <p:sp>
        <p:nvSpPr>
          <p:cNvPr id="177" name="Google Shape;177;p5"/>
          <p:cNvSpPr txBox="1"/>
          <p:nvPr/>
        </p:nvSpPr>
        <p:spPr>
          <a:xfrm>
            <a:off x="1028700" y="1104900"/>
            <a:ext cx="12220882" cy="849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99" u="none" cap="none" strike="noStrike">
                <a:solidFill>
                  <a:srgbClr val="0E1412"/>
                </a:solidFill>
                <a:latin typeface="Arial"/>
                <a:ea typeface="Arial"/>
                <a:cs typeface="Arial"/>
                <a:sym typeface="Arial"/>
              </a:rPr>
              <a:t>PHASE 1: GARBAGE ROCKETS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/>
          <p:nvPr/>
        </p:nvSpPr>
        <p:spPr>
          <a:xfrm>
            <a:off x="0" y="0"/>
            <a:ext cx="18268930" cy="10287000"/>
          </a:xfrm>
          <a:custGeom>
            <a:rect b="b" l="l" r="r" t="t"/>
            <a:pathLst>
              <a:path extrusionOk="0" h="10287000" w="18268930">
                <a:moveTo>
                  <a:pt x="0" y="0"/>
                </a:moveTo>
                <a:lnTo>
                  <a:pt x="18268930" y="0"/>
                </a:lnTo>
                <a:lnTo>
                  <a:pt x="182689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3" name="Google Shape;183;p6"/>
          <p:cNvGrpSpPr/>
          <p:nvPr/>
        </p:nvGrpSpPr>
        <p:grpSpPr>
          <a:xfrm>
            <a:off x="423077" y="470705"/>
            <a:ext cx="17023911" cy="8787595"/>
            <a:chOff x="0" y="-47625"/>
            <a:chExt cx="4483664" cy="2314428"/>
          </a:xfrm>
        </p:grpSpPr>
        <p:sp>
          <p:nvSpPr>
            <p:cNvPr id="184" name="Google Shape;184;p6"/>
            <p:cNvSpPr/>
            <p:nvPr/>
          </p:nvSpPr>
          <p:spPr>
            <a:xfrm>
              <a:off x="0" y="0"/>
              <a:ext cx="4483664" cy="2266803"/>
            </a:xfrm>
            <a:custGeom>
              <a:rect b="b" l="l" r="r" t="t"/>
              <a:pathLst>
                <a:path extrusionOk="0" h="2266803" w="4483664">
                  <a:moveTo>
                    <a:pt x="0" y="0"/>
                  </a:moveTo>
                  <a:lnTo>
                    <a:pt x="4483664" y="0"/>
                  </a:lnTo>
                  <a:lnTo>
                    <a:pt x="4483664" y="2266803"/>
                  </a:lnTo>
                  <a:lnTo>
                    <a:pt x="0" y="2266803"/>
                  </a:lnTo>
                  <a:close/>
                </a:path>
              </a:pathLst>
            </a:custGeom>
            <a:solidFill>
              <a:srgbClr val="FFFFFF">
                <a:alpha val="62352"/>
              </a:srgbClr>
            </a:solidFill>
            <a:ln>
              <a:noFill/>
            </a:ln>
          </p:spPr>
        </p:sp>
        <p:sp>
          <p:nvSpPr>
            <p:cNvPr id="185" name="Google Shape;185;p6"/>
            <p:cNvSpPr txBox="1"/>
            <p:nvPr/>
          </p:nvSpPr>
          <p:spPr>
            <a:xfrm>
              <a:off x="0" y="-47625"/>
              <a:ext cx="4483664" cy="2314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6"/>
          <p:cNvSpPr/>
          <p:nvPr/>
        </p:nvSpPr>
        <p:spPr>
          <a:xfrm>
            <a:off x="7970701" y="2119875"/>
            <a:ext cx="2346599" cy="2338065"/>
          </a:xfrm>
          <a:custGeom>
            <a:rect b="b" l="l" r="r" t="t"/>
            <a:pathLst>
              <a:path extrusionOk="0" h="2338065" w="2346599">
                <a:moveTo>
                  <a:pt x="0" y="0"/>
                </a:moveTo>
                <a:lnTo>
                  <a:pt x="2346598" y="0"/>
                </a:lnTo>
                <a:lnTo>
                  <a:pt x="2346598" y="2338065"/>
                </a:lnTo>
                <a:lnTo>
                  <a:pt x="0" y="23380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6"/>
          <p:cNvSpPr/>
          <p:nvPr/>
        </p:nvSpPr>
        <p:spPr>
          <a:xfrm>
            <a:off x="13702173" y="2119875"/>
            <a:ext cx="2346599" cy="2338065"/>
          </a:xfrm>
          <a:custGeom>
            <a:rect b="b" l="l" r="r" t="t"/>
            <a:pathLst>
              <a:path extrusionOk="0" h="2338065" w="2346599">
                <a:moveTo>
                  <a:pt x="0" y="0"/>
                </a:moveTo>
                <a:lnTo>
                  <a:pt x="2346598" y="0"/>
                </a:lnTo>
                <a:lnTo>
                  <a:pt x="2346598" y="2338065"/>
                </a:lnTo>
                <a:lnTo>
                  <a:pt x="0" y="23380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6"/>
          <p:cNvSpPr/>
          <p:nvPr/>
        </p:nvSpPr>
        <p:spPr>
          <a:xfrm>
            <a:off x="2239229" y="2119875"/>
            <a:ext cx="2346599" cy="2338065"/>
          </a:xfrm>
          <a:custGeom>
            <a:rect b="b" l="l" r="r" t="t"/>
            <a:pathLst>
              <a:path extrusionOk="0" h="2338065" w="2346599">
                <a:moveTo>
                  <a:pt x="0" y="0"/>
                </a:moveTo>
                <a:lnTo>
                  <a:pt x="2346598" y="0"/>
                </a:lnTo>
                <a:lnTo>
                  <a:pt x="2346598" y="2338065"/>
                </a:lnTo>
                <a:lnTo>
                  <a:pt x="0" y="23380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9" name="Google Shape;189;p6"/>
          <p:cNvGrpSpPr/>
          <p:nvPr/>
        </p:nvGrpSpPr>
        <p:grpSpPr>
          <a:xfrm>
            <a:off x="1028700" y="4299309"/>
            <a:ext cx="4767750" cy="4409434"/>
            <a:chOff x="0" y="28575"/>
            <a:chExt cx="6357000" cy="5879246"/>
          </a:xfrm>
        </p:grpSpPr>
        <p:sp>
          <p:nvSpPr>
            <p:cNvPr id="190" name="Google Shape;190;p6"/>
            <p:cNvSpPr txBox="1"/>
            <p:nvPr/>
          </p:nvSpPr>
          <p:spPr>
            <a:xfrm>
              <a:off x="0" y="782921"/>
              <a:ext cx="6357000" cy="51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21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In this phase, students will </a:t>
              </a:r>
              <a:r>
                <a:rPr b="1" i="0" lang="en-US" sz="3121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construct model rockets</a:t>
              </a:r>
              <a:r>
                <a:rPr b="0" i="0" lang="en-US" sz="3121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 using real kits, learning essential assembly skills along the way.</a:t>
              </a:r>
              <a:endParaRPr sz="2000"/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0" y="28575"/>
              <a:ext cx="6357000" cy="6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9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21" u="none" cap="none" strike="noStrike">
                  <a:solidFill>
                    <a:srgbClr val="0E1412"/>
                  </a:solidFill>
                  <a:latin typeface="Arial"/>
                  <a:ea typeface="Arial"/>
                  <a:cs typeface="Arial"/>
                  <a:sym typeface="Arial"/>
                </a:rPr>
                <a:t>Build Kits</a:t>
              </a:r>
              <a:endParaRPr sz="2000"/>
            </a:p>
          </p:txBody>
        </p:sp>
      </p:grpSp>
      <p:grpSp>
        <p:nvGrpSpPr>
          <p:cNvPr id="192" name="Google Shape;192;p6"/>
          <p:cNvGrpSpPr/>
          <p:nvPr/>
        </p:nvGrpSpPr>
        <p:grpSpPr>
          <a:xfrm>
            <a:off x="6760172" y="4299309"/>
            <a:ext cx="4767750" cy="5082184"/>
            <a:chOff x="0" y="28575"/>
            <a:chExt cx="6357000" cy="6776246"/>
          </a:xfrm>
        </p:grpSpPr>
        <p:sp>
          <p:nvSpPr>
            <p:cNvPr id="193" name="Google Shape;193;p6"/>
            <p:cNvSpPr txBox="1"/>
            <p:nvPr/>
          </p:nvSpPr>
          <p:spPr>
            <a:xfrm>
              <a:off x="0" y="782921"/>
              <a:ext cx="6357000" cy="60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21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Participants will study the principles of </a:t>
              </a:r>
              <a:r>
                <a:rPr b="1" i="0" lang="en-US" sz="3121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aerodynamics and recovery systems</a:t>
              </a:r>
              <a:r>
                <a:rPr b="0" i="0" lang="en-US" sz="3121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, understanding how rockets ascend and return safely.</a:t>
              </a:r>
              <a:endParaRPr sz="2000"/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0" y="28575"/>
              <a:ext cx="6357000" cy="6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9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21" u="none" cap="none" strike="noStrike">
                  <a:solidFill>
                    <a:srgbClr val="0E1412"/>
                  </a:solidFill>
                  <a:latin typeface="Arial"/>
                  <a:ea typeface="Arial"/>
                  <a:cs typeface="Arial"/>
                  <a:sym typeface="Arial"/>
                </a:rPr>
                <a:t>Study Flight</a:t>
              </a:r>
              <a:endParaRPr sz="2000"/>
            </a:p>
          </p:txBody>
        </p:sp>
      </p:grpSp>
      <p:grpSp>
        <p:nvGrpSpPr>
          <p:cNvPr id="195" name="Google Shape;195;p6"/>
          <p:cNvGrpSpPr/>
          <p:nvPr/>
        </p:nvGrpSpPr>
        <p:grpSpPr>
          <a:xfrm>
            <a:off x="12491644" y="4299309"/>
            <a:ext cx="4767750" cy="4409434"/>
            <a:chOff x="0" y="28575"/>
            <a:chExt cx="6357000" cy="5879246"/>
          </a:xfrm>
        </p:grpSpPr>
        <p:sp>
          <p:nvSpPr>
            <p:cNvPr id="196" name="Google Shape;196;p6"/>
            <p:cNvSpPr txBox="1"/>
            <p:nvPr/>
          </p:nvSpPr>
          <p:spPr>
            <a:xfrm>
              <a:off x="0" y="782921"/>
              <a:ext cx="6357000" cy="51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21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After launching, students will </a:t>
              </a:r>
              <a:r>
                <a:rPr b="1" i="0" lang="en-US" sz="3121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gather and analyze data</a:t>
              </a:r>
              <a:r>
                <a:rPr b="0" i="0" lang="en-US" sz="3121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, enhancing their understanding of rocket performance through hands-on experience.</a:t>
              </a:r>
              <a:endParaRPr sz="2000"/>
            </a:p>
          </p:txBody>
        </p:sp>
        <p:sp>
          <p:nvSpPr>
            <p:cNvPr id="197" name="Google Shape;197;p6"/>
            <p:cNvSpPr txBox="1"/>
            <p:nvPr/>
          </p:nvSpPr>
          <p:spPr>
            <a:xfrm>
              <a:off x="0" y="28575"/>
              <a:ext cx="6357000" cy="6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9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21" u="none" cap="none" strike="noStrike">
                  <a:solidFill>
                    <a:srgbClr val="0E1412"/>
                  </a:solidFill>
                  <a:latin typeface="Arial"/>
                  <a:ea typeface="Arial"/>
                  <a:cs typeface="Arial"/>
                  <a:sym typeface="Arial"/>
                </a:rPr>
                <a:t>Collect Data</a:t>
              </a:r>
              <a:endParaRPr sz="2000"/>
            </a:p>
          </p:txBody>
        </p:sp>
      </p:grpSp>
      <p:sp>
        <p:nvSpPr>
          <p:cNvPr id="198" name="Google Shape;198;p6"/>
          <p:cNvSpPr txBox="1"/>
          <p:nvPr/>
        </p:nvSpPr>
        <p:spPr>
          <a:xfrm>
            <a:off x="1028700" y="1104900"/>
            <a:ext cx="10696349" cy="849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99" u="none" cap="none" strike="noStrike">
                <a:solidFill>
                  <a:srgbClr val="0E1412"/>
                </a:solidFill>
                <a:latin typeface="Arial"/>
                <a:ea typeface="Arial"/>
                <a:cs typeface="Arial"/>
                <a:sym typeface="Arial"/>
              </a:rPr>
              <a:t>PHASE 2: MODEL ROCKETS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/>
          <p:cNvSpPr/>
          <p:nvPr/>
        </p:nvSpPr>
        <p:spPr>
          <a:xfrm>
            <a:off x="0" y="0"/>
            <a:ext cx="18268930" cy="10287000"/>
          </a:xfrm>
          <a:custGeom>
            <a:rect b="b" l="l" r="r" t="t"/>
            <a:pathLst>
              <a:path extrusionOk="0" h="10287000" w="18268930">
                <a:moveTo>
                  <a:pt x="0" y="0"/>
                </a:moveTo>
                <a:lnTo>
                  <a:pt x="18268930" y="0"/>
                </a:lnTo>
                <a:lnTo>
                  <a:pt x="182689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4" name="Google Shape;204;p7"/>
          <p:cNvGrpSpPr/>
          <p:nvPr/>
        </p:nvGrpSpPr>
        <p:grpSpPr>
          <a:xfrm>
            <a:off x="-222794" y="583600"/>
            <a:ext cx="19788573" cy="7903749"/>
            <a:chOff x="0" y="-47625"/>
            <a:chExt cx="5211771" cy="2081632"/>
          </a:xfrm>
        </p:grpSpPr>
        <p:sp>
          <p:nvSpPr>
            <p:cNvPr id="205" name="Google Shape;205;p7"/>
            <p:cNvSpPr/>
            <p:nvPr/>
          </p:nvSpPr>
          <p:spPr>
            <a:xfrm>
              <a:off x="0" y="0"/>
              <a:ext cx="5211771" cy="2034007"/>
            </a:xfrm>
            <a:custGeom>
              <a:rect b="b" l="l" r="r" t="t"/>
              <a:pathLst>
                <a:path extrusionOk="0" h="2034007" w="5211771">
                  <a:moveTo>
                    <a:pt x="0" y="0"/>
                  </a:moveTo>
                  <a:lnTo>
                    <a:pt x="5211771" y="0"/>
                  </a:lnTo>
                  <a:lnTo>
                    <a:pt x="5211771" y="2034007"/>
                  </a:lnTo>
                  <a:lnTo>
                    <a:pt x="0" y="20340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06" name="Google Shape;206;p7"/>
            <p:cNvSpPr txBox="1"/>
            <p:nvPr/>
          </p:nvSpPr>
          <p:spPr>
            <a:xfrm>
              <a:off x="0" y="-47625"/>
              <a:ext cx="5211771" cy="2081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7"/>
          <p:cNvSpPr/>
          <p:nvPr/>
        </p:nvSpPr>
        <p:spPr>
          <a:xfrm>
            <a:off x="7970700" y="2112772"/>
            <a:ext cx="1941811" cy="1630800"/>
          </a:xfrm>
          <a:custGeom>
            <a:rect b="b" l="l" r="r" t="t"/>
            <a:pathLst>
              <a:path extrusionOk="0" h="2338065" w="2346599">
                <a:moveTo>
                  <a:pt x="0" y="0"/>
                </a:moveTo>
                <a:lnTo>
                  <a:pt x="2346598" y="0"/>
                </a:lnTo>
                <a:lnTo>
                  <a:pt x="2346598" y="2338065"/>
                </a:lnTo>
                <a:lnTo>
                  <a:pt x="0" y="23380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7"/>
          <p:cNvSpPr/>
          <p:nvPr/>
        </p:nvSpPr>
        <p:spPr>
          <a:xfrm>
            <a:off x="13702175" y="2113347"/>
            <a:ext cx="1806881" cy="1630800"/>
          </a:xfrm>
          <a:custGeom>
            <a:rect b="b" l="l" r="r" t="t"/>
            <a:pathLst>
              <a:path extrusionOk="0" h="2338065" w="2346599">
                <a:moveTo>
                  <a:pt x="0" y="0"/>
                </a:moveTo>
                <a:lnTo>
                  <a:pt x="2346598" y="0"/>
                </a:lnTo>
                <a:lnTo>
                  <a:pt x="2346598" y="2338065"/>
                </a:lnTo>
                <a:lnTo>
                  <a:pt x="0" y="23380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7"/>
          <p:cNvSpPr/>
          <p:nvPr/>
        </p:nvSpPr>
        <p:spPr>
          <a:xfrm>
            <a:off x="2239226" y="2112772"/>
            <a:ext cx="1806881" cy="1630800"/>
          </a:xfrm>
          <a:custGeom>
            <a:rect b="b" l="l" r="r" t="t"/>
            <a:pathLst>
              <a:path extrusionOk="0" h="2338065" w="2346599">
                <a:moveTo>
                  <a:pt x="0" y="0"/>
                </a:moveTo>
                <a:lnTo>
                  <a:pt x="2346598" y="0"/>
                </a:lnTo>
                <a:lnTo>
                  <a:pt x="2346598" y="2338065"/>
                </a:lnTo>
                <a:lnTo>
                  <a:pt x="0" y="23380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0" name="Google Shape;210;p7"/>
          <p:cNvGrpSpPr/>
          <p:nvPr/>
        </p:nvGrpSpPr>
        <p:grpSpPr>
          <a:xfrm>
            <a:off x="1028700" y="4031418"/>
            <a:ext cx="4767750" cy="4418287"/>
            <a:chOff x="0" y="28575"/>
            <a:chExt cx="6357000" cy="5891049"/>
          </a:xfrm>
        </p:grpSpPr>
        <p:sp>
          <p:nvSpPr>
            <p:cNvPr id="211" name="Google Shape;211;p7"/>
            <p:cNvSpPr txBox="1"/>
            <p:nvPr/>
          </p:nvSpPr>
          <p:spPr>
            <a:xfrm>
              <a:off x="0" y="677424"/>
              <a:ext cx="6357000" cy="524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93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In this phase, you'll </a:t>
              </a:r>
              <a:r>
                <a:rPr b="1" i="0" lang="en-US" sz="3193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construct larger rockets</a:t>
              </a:r>
              <a:r>
                <a:rPr b="0" i="0" lang="en-US" sz="3193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 that offer challenges and excitement, using advanced materials and techniques.</a:t>
              </a:r>
              <a:endParaRPr sz="2600"/>
            </a:p>
          </p:txBody>
        </p:sp>
        <p:sp>
          <p:nvSpPr>
            <p:cNvPr id="212" name="Google Shape;212;p7"/>
            <p:cNvSpPr txBox="1"/>
            <p:nvPr/>
          </p:nvSpPr>
          <p:spPr>
            <a:xfrm>
              <a:off x="0" y="28575"/>
              <a:ext cx="6357000" cy="6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6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93" u="none" cap="none" strike="noStrike">
                  <a:solidFill>
                    <a:srgbClr val="0E1412"/>
                  </a:solidFill>
                </a:rPr>
                <a:t>Build BIG rockets</a:t>
              </a:r>
              <a:endParaRPr b="1" sz="2600"/>
            </a:p>
          </p:txBody>
        </p:sp>
      </p:grpSp>
      <p:grpSp>
        <p:nvGrpSpPr>
          <p:cNvPr id="213" name="Google Shape;213;p7"/>
          <p:cNvGrpSpPr/>
          <p:nvPr/>
        </p:nvGrpSpPr>
        <p:grpSpPr>
          <a:xfrm>
            <a:off x="6760172" y="4031418"/>
            <a:ext cx="4767750" cy="3730237"/>
            <a:chOff x="0" y="28575"/>
            <a:chExt cx="6357000" cy="4973649"/>
          </a:xfrm>
        </p:grpSpPr>
        <p:sp>
          <p:nvSpPr>
            <p:cNvPr id="214" name="Google Shape;214;p7"/>
            <p:cNvSpPr txBox="1"/>
            <p:nvPr/>
          </p:nvSpPr>
          <p:spPr>
            <a:xfrm>
              <a:off x="0" y="677424"/>
              <a:ext cx="6357000" cy="432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93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Dive into the </a:t>
              </a:r>
              <a:r>
                <a:rPr b="1" i="0" lang="en-US" sz="3193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science of aerodynamics</a:t>
              </a:r>
              <a:r>
                <a:rPr b="0" i="0" lang="en-US" sz="3193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, exploring how design affects flight paths and stability during launches and recoveries.</a:t>
              </a:r>
              <a:endParaRPr sz="2600"/>
            </a:p>
          </p:txBody>
        </p:sp>
        <p:sp>
          <p:nvSpPr>
            <p:cNvPr id="215" name="Google Shape;215;p7"/>
            <p:cNvSpPr txBox="1"/>
            <p:nvPr/>
          </p:nvSpPr>
          <p:spPr>
            <a:xfrm>
              <a:off x="0" y="28575"/>
              <a:ext cx="6357000" cy="6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6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93" u="none" cap="none" strike="noStrike">
                  <a:solidFill>
                    <a:srgbClr val="0E1412"/>
                  </a:solidFill>
                </a:rPr>
                <a:t>Learn advanced flight</a:t>
              </a:r>
              <a:endParaRPr b="1" sz="2600"/>
            </a:p>
          </p:txBody>
        </p:sp>
      </p:grpSp>
      <p:grpSp>
        <p:nvGrpSpPr>
          <p:cNvPr id="216" name="Google Shape;216;p7"/>
          <p:cNvGrpSpPr/>
          <p:nvPr/>
        </p:nvGrpSpPr>
        <p:grpSpPr>
          <a:xfrm>
            <a:off x="12491644" y="4031425"/>
            <a:ext cx="6290556" cy="4418280"/>
            <a:chOff x="0" y="28584"/>
            <a:chExt cx="8387408" cy="5891040"/>
          </a:xfrm>
        </p:grpSpPr>
        <p:sp>
          <p:nvSpPr>
            <p:cNvPr id="217" name="Google Shape;217;p7"/>
            <p:cNvSpPr txBox="1"/>
            <p:nvPr/>
          </p:nvSpPr>
          <p:spPr>
            <a:xfrm>
              <a:off x="0" y="677424"/>
              <a:ext cx="6357000" cy="524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93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Successfully completing this phase allows you to </a:t>
              </a:r>
              <a:r>
                <a:rPr b="1" i="0" lang="en-US" sz="3193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achieve certification</a:t>
              </a:r>
              <a:r>
                <a:rPr b="0" i="0" lang="en-US" sz="3193" u="none" cap="none" strike="noStrike">
                  <a:solidFill>
                    <a:srgbClr val="0E1412"/>
                  </a:solidFill>
                  <a:latin typeface="PT Serif"/>
                  <a:ea typeface="PT Serif"/>
                  <a:cs typeface="PT Serif"/>
                  <a:sym typeface="PT Serif"/>
                </a:rPr>
                <a:t>, validating your skills and knowledge in rocketry for future endeavors.</a:t>
              </a:r>
              <a:endParaRPr sz="2600"/>
            </a:p>
          </p:txBody>
        </p:sp>
        <p:sp>
          <p:nvSpPr>
            <p:cNvPr id="218" name="Google Shape;218;p7"/>
            <p:cNvSpPr txBox="1"/>
            <p:nvPr/>
          </p:nvSpPr>
          <p:spPr>
            <a:xfrm>
              <a:off x="8" y="28584"/>
              <a:ext cx="8387400" cy="6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6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93" u="none" cap="none" strike="noStrike">
                  <a:solidFill>
                    <a:srgbClr val="0E1412"/>
                  </a:solidFill>
                </a:rPr>
                <a:t>Earn your NAR Jr. Certification</a:t>
              </a:r>
              <a:endParaRPr b="1" sz="2600"/>
            </a:p>
          </p:txBody>
        </p:sp>
      </p:grpSp>
      <p:sp>
        <p:nvSpPr>
          <p:cNvPr id="219" name="Google Shape;219;p7"/>
          <p:cNvSpPr txBox="1"/>
          <p:nvPr/>
        </p:nvSpPr>
        <p:spPr>
          <a:xfrm>
            <a:off x="1028700" y="1104900"/>
            <a:ext cx="14139129" cy="849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99" u="none" cap="none" strike="noStrike">
                <a:solidFill>
                  <a:srgbClr val="0E1412"/>
                </a:solidFill>
                <a:latin typeface="Arial"/>
                <a:ea typeface="Arial"/>
                <a:cs typeface="Arial"/>
                <a:sym typeface="Arial"/>
              </a:rPr>
              <a:t>PHASE 3: HIGH-POWERED ROCKETS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/>
          <p:nvPr/>
        </p:nvSpPr>
        <p:spPr>
          <a:xfrm>
            <a:off x="0" y="0"/>
            <a:ext cx="18268930" cy="10287000"/>
          </a:xfrm>
          <a:custGeom>
            <a:rect b="b" l="l" r="r" t="t"/>
            <a:pathLst>
              <a:path extrusionOk="0" h="10287000" w="18268930">
                <a:moveTo>
                  <a:pt x="0" y="0"/>
                </a:moveTo>
                <a:lnTo>
                  <a:pt x="18268930" y="0"/>
                </a:lnTo>
                <a:lnTo>
                  <a:pt x="182689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8"/>
          <p:cNvSpPr txBox="1"/>
          <p:nvPr/>
        </p:nvSpPr>
        <p:spPr>
          <a:xfrm>
            <a:off x="643950" y="467175"/>
            <a:ext cx="16774200" cy="2496600"/>
          </a:xfrm>
          <a:prstGeom prst="rect">
            <a:avLst/>
          </a:prstGeom>
          <a:solidFill>
            <a:srgbClr val="FFFFFF">
              <a:alpha val="62350"/>
            </a:srgbClr>
          </a:solidFill>
          <a:ln>
            <a:noFill/>
          </a:ln>
        </p:spPr>
        <p:txBody>
          <a:bodyPr anchorCtr="0" anchor="ctr" bIns="34125" lIns="34125" spcFirstLastPara="1" rIns="34125" wrap="square" tIns="34125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1028700" y="1028700"/>
            <a:ext cx="162306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634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Future Opportunities in Rocketry</a:t>
            </a:r>
            <a:endParaRPr/>
          </a:p>
        </p:txBody>
      </p:sp>
      <p:grpSp>
        <p:nvGrpSpPr>
          <p:cNvPr id="227" name="Google Shape;227;p8"/>
          <p:cNvGrpSpPr/>
          <p:nvPr/>
        </p:nvGrpSpPr>
        <p:grpSpPr>
          <a:xfrm>
            <a:off x="1177437" y="3601716"/>
            <a:ext cx="4884587" cy="7665139"/>
            <a:chOff x="0" y="-47625"/>
            <a:chExt cx="1286476" cy="2018802"/>
          </a:xfrm>
        </p:grpSpPr>
        <p:sp>
          <p:nvSpPr>
            <p:cNvPr id="228" name="Google Shape;228;p8"/>
            <p:cNvSpPr/>
            <p:nvPr/>
          </p:nvSpPr>
          <p:spPr>
            <a:xfrm>
              <a:off x="0" y="0"/>
              <a:ext cx="1286476" cy="1971177"/>
            </a:xfrm>
            <a:custGeom>
              <a:rect b="b" l="l" r="r" t="t"/>
              <a:pathLst>
                <a:path extrusionOk="0" h="1971177" w="1286476">
                  <a:moveTo>
                    <a:pt x="0" y="0"/>
                  </a:moveTo>
                  <a:lnTo>
                    <a:pt x="1286476" y="0"/>
                  </a:lnTo>
                  <a:lnTo>
                    <a:pt x="1286476" y="1971177"/>
                  </a:lnTo>
                  <a:lnTo>
                    <a:pt x="0" y="1971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9" name="Google Shape;229;p8"/>
            <p:cNvSpPr txBox="1"/>
            <p:nvPr/>
          </p:nvSpPr>
          <p:spPr>
            <a:xfrm>
              <a:off x="0" y="-47625"/>
              <a:ext cx="1286476" cy="20188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8"/>
          <p:cNvSpPr/>
          <p:nvPr/>
        </p:nvSpPr>
        <p:spPr>
          <a:xfrm>
            <a:off x="1010662" y="2775196"/>
            <a:ext cx="1713202" cy="1713202"/>
          </a:xfrm>
          <a:custGeom>
            <a:rect b="b" l="l" r="r" t="t"/>
            <a:pathLst>
              <a:path extrusionOk="0" h="1713202" w="1713202">
                <a:moveTo>
                  <a:pt x="0" y="0"/>
                </a:moveTo>
                <a:lnTo>
                  <a:pt x="1713202" y="0"/>
                </a:lnTo>
                <a:lnTo>
                  <a:pt x="1713202" y="1713202"/>
                </a:lnTo>
                <a:lnTo>
                  <a:pt x="0" y="1713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8"/>
          <p:cNvSpPr txBox="1"/>
          <p:nvPr/>
        </p:nvSpPr>
        <p:spPr>
          <a:xfrm>
            <a:off x="1657187" y="6155273"/>
            <a:ext cx="39363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79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STEM Careers</a:t>
            </a:r>
            <a:endParaRPr b="1" sz="2400"/>
          </a:p>
        </p:txBody>
      </p:sp>
      <p:sp>
        <p:nvSpPr>
          <p:cNvPr id="232" name="Google Shape;232;p8"/>
          <p:cNvSpPr txBox="1"/>
          <p:nvPr/>
        </p:nvSpPr>
        <p:spPr>
          <a:xfrm>
            <a:off x="1657187" y="6949277"/>
            <a:ext cx="39363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Explore exciting career paths in STEM fields!</a:t>
            </a:r>
            <a:endParaRPr sz="2400"/>
          </a:p>
        </p:txBody>
      </p:sp>
      <p:sp>
        <p:nvSpPr>
          <p:cNvPr id="233" name="Google Shape;233;p8"/>
          <p:cNvSpPr txBox="1"/>
          <p:nvPr/>
        </p:nvSpPr>
        <p:spPr>
          <a:xfrm>
            <a:off x="1657187" y="4488398"/>
            <a:ext cx="3936425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01</a:t>
            </a:r>
            <a:endParaRPr/>
          </a:p>
        </p:txBody>
      </p:sp>
      <p:grpSp>
        <p:nvGrpSpPr>
          <p:cNvPr id="234" name="Google Shape;234;p8"/>
          <p:cNvGrpSpPr/>
          <p:nvPr/>
        </p:nvGrpSpPr>
        <p:grpSpPr>
          <a:xfrm>
            <a:off x="12374713" y="3601716"/>
            <a:ext cx="4884587" cy="7665139"/>
            <a:chOff x="0" y="-47625"/>
            <a:chExt cx="1286476" cy="2018802"/>
          </a:xfrm>
        </p:grpSpPr>
        <p:sp>
          <p:nvSpPr>
            <p:cNvPr id="235" name="Google Shape;235;p8"/>
            <p:cNvSpPr/>
            <p:nvPr/>
          </p:nvSpPr>
          <p:spPr>
            <a:xfrm>
              <a:off x="0" y="0"/>
              <a:ext cx="1286476" cy="1971177"/>
            </a:xfrm>
            <a:custGeom>
              <a:rect b="b" l="l" r="r" t="t"/>
              <a:pathLst>
                <a:path extrusionOk="0" h="1971177" w="1286476">
                  <a:moveTo>
                    <a:pt x="0" y="0"/>
                  </a:moveTo>
                  <a:lnTo>
                    <a:pt x="1286476" y="0"/>
                  </a:lnTo>
                  <a:lnTo>
                    <a:pt x="1286476" y="1971177"/>
                  </a:lnTo>
                  <a:lnTo>
                    <a:pt x="0" y="1971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36" name="Google Shape;236;p8"/>
            <p:cNvSpPr txBox="1"/>
            <p:nvPr/>
          </p:nvSpPr>
          <p:spPr>
            <a:xfrm>
              <a:off x="0" y="-47625"/>
              <a:ext cx="1286476" cy="20188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8"/>
          <p:cNvSpPr/>
          <p:nvPr/>
        </p:nvSpPr>
        <p:spPr>
          <a:xfrm>
            <a:off x="12374713" y="3027167"/>
            <a:ext cx="1192062" cy="1192062"/>
          </a:xfrm>
          <a:custGeom>
            <a:rect b="b" l="l" r="r" t="t"/>
            <a:pathLst>
              <a:path extrusionOk="0" h="1192062" w="1192062">
                <a:moveTo>
                  <a:pt x="0" y="0"/>
                </a:moveTo>
                <a:lnTo>
                  <a:pt x="1192062" y="0"/>
                </a:lnTo>
                <a:lnTo>
                  <a:pt x="1192062" y="1192062"/>
                </a:lnTo>
                <a:lnTo>
                  <a:pt x="0" y="1192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8"/>
          <p:cNvSpPr txBox="1"/>
          <p:nvPr/>
        </p:nvSpPr>
        <p:spPr>
          <a:xfrm>
            <a:off x="12923164" y="6155273"/>
            <a:ext cx="39363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79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Mentor Future Rocketeers</a:t>
            </a:r>
            <a:endParaRPr b="1" sz="2400"/>
          </a:p>
        </p:txBody>
      </p:sp>
      <p:sp>
        <p:nvSpPr>
          <p:cNvPr id="239" name="Google Shape;239;p8"/>
          <p:cNvSpPr txBox="1"/>
          <p:nvPr/>
        </p:nvSpPr>
        <p:spPr>
          <a:xfrm>
            <a:off x="12842639" y="7666752"/>
            <a:ext cx="39363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Become the teachers of next years program</a:t>
            </a:r>
            <a:endParaRPr sz="2400"/>
          </a:p>
        </p:txBody>
      </p:sp>
      <p:sp>
        <p:nvSpPr>
          <p:cNvPr id="240" name="Google Shape;240;p8"/>
          <p:cNvSpPr txBox="1"/>
          <p:nvPr/>
        </p:nvSpPr>
        <p:spPr>
          <a:xfrm>
            <a:off x="12923164" y="4488398"/>
            <a:ext cx="3936425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03</a:t>
            </a:r>
            <a:endParaRPr/>
          </a:p>
        </p:txBody>
      </p:sp>
      <p:grpSp>
        <p:nvGrpSpPr>
          <p:cNvPr id="241" name="Google Shape;241;p8"/>
          <p:cNvGrpSpPr/>
          <p:nvPr/>
        </p:nvGrpSpPr>
        <p:grpSpPr>
          <a:xfrm>
            <a:off x="6775750" y="3601716"/>
            <a:ext cx="4884587" cy="7665139"/>
            <a:chOff x="0" y="-47625"/>
            <a:chExt cx="1286476" cy="2018802"/>
          </a:xfrm>
        </p:grpSpPr>
        <p:sp>
          <p:nvSpPr>
            <p:cNvPr id="242" name="Google Shape;242;p8"/>
            <p:cNvSpPr/>
            <p:nvPr/>
          </p:nvSpPr>
          <p:spPr>
            <a:xfrm>
              <a:off x="0" y="0"/>
              <a:ext cx="1286476" cy="1971177"/>
            </a:xfrm>
            <a:custGeom>
              <a:rect b="b" l="l" r="r" t="t"/>
              <a:pathLst>
                <a:path extrusionOk="0" h="1971177" w="1286476">
                  <a:moveTo>
                    <a:pt x="0" y="0"/>
                  </a:moveTo>
                  <a:lnTo>
                    <a:pt x="1286476" y="0"/>
                  </a:lnTo>
                  <a:lnTo>
                    <a:pt x="1286476" y="1971177"/>
                  </a:lnTo>
                  <a:lnTo>
                    <a:pt x="0" y="1971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43" name="Google Shape;243;p8"/>
            <p:cNvSpPr txBox="1"/>
            <p:nvPr/>
          </p:nvSpPr>
          <p:spPr>
            <a:xfrm>
              <a:off x="0" y="-47625"/>
              <a:ext cx="1286476" cy="20188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8"/>
          <p:cNvSpPr/>
          <p:nvPr/>
        </p:nvSpPr>
        <p:spPr>
          <a:xfrm>
            <a:off x="6764405" y="3027167"/>
            <a:ext cx="1052043" cy="1052043"/>
          </a:xfrm>
          <a:custGeom>
            <a:rect b="b" l="l" r="r" t="t"/>
            <a:pathLst>
              <a:path extrusionOk="0" h="1052043" w="1052043">
                <a:moveTo>
                  <a:pt x="0" y="0"/>
                </a:moveTo>
                <a:lnTo>
                  <a:pt x="1052043" y="0"/>
                </a:lnTo>
                <a:lnTo>
                  <a:pt x="1052043" y="1052043"/>
                </a:lnTo>
                <a:lnTo>
                  <a:pt x="0" y="10520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8"/>
          <p:cNvSpPr txBox="1"/>
          <p:nvPr/>
        </p:nvSpPr>
        <p:spPr>
          <a:xfrm>
            <a:off x="7385677" y="6155273"/>
            <a:ext cx="39363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79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Competitions &amp; Internships</a:t>
            </a:r>
            <a:endParaRPr b="1" sz="2400"/>
          </a:p>
        </p:txBody>
      </p:sp>
      <p:sp>
        <p:nvSpPr>
          <p:cNvPr id="246" name="Google Shape;246;p8"/>
          <p:cNvSpPr txBox="1"/>
          <p:nvPr/>
        </p:nvSpPr>
        <p:spPr>
          <a:xfrm>
            <a:off x="7385677" y="7217168"/>
            <a:ext cx="3936300" cy="27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Participate in competitions and gain valuable experience!</a:t>
            </a:r>
            <a:endParaRPr sz="2400"/>
          </a:p>
        </p:txBody>
      </p:sp>
      <p:sp>
        <p:nvSpPr>
          <p:cNvPr id="247" name="Google Shape;247;p8"/>
          <p:cNvSpPr txBox="1"/>
          <p:nvPr/>
        </p:nvSpPr>
        <p:spPr>
          <a:xfrm>
            <a:off x="7385677" y="4488398"/>
            <a:ext cx="3936425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0E1412"/>
                </a:solidFill>
                <a:latin typeface="PT Serif"/>
                <a:ea typeface="PT Serif"/>
                <a:cs typeface="PT Serif"/>
                <a:sym typeface="PT Serif"/>
              </a:rPr>
              <a:t>02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