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5143500" cx="9144000"/>
  <p:notesSz cx="6858000" cy="9144000"/>
  <p:embeddedFontLst>
    <p:embeddedFont>
      <p:font typeface="Nunito"/>
      <p:regular r:id="rId24"/>
      <p:bold r:id="rId25"/>
      <p:italic r:id="rId26"/>
      <p:boldItalic r:id="rId27"/>
    </p:embeddedFont>
    <p:embeddedFont>
      <p:font typeface="Maven Pro"/>
      <p:regular r:id="rId28"/>
      <p:bold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73FEE0D-BEFA-4DB0-B0EA-D4C7ED094DF2}">
  <a:tblStyle styleId="{573FEE0D-BEFA-4DB0-B0EA-D4C7ED094DF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Nunito-regular.fntdata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Nunito-italic.fntdata"/><Relationship Id="rId25" Type="http://schemas.openxmlformats.org/officeDocument/2006/relationships/font" Target="fonts/Nunito-bold.fntdata"/><Relationship Id="rId28" Type="http://schemas.openxmlformats.org/officeDocument/2006/relationships/font" Target="fonts/MavenPro-regular.fntdata"/><Relationship Id="rId27" Type="http://schemas.openxmlformats.org/officeDocument/2006/relationships/font" Target="fonts/Nuni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MavenPro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a115420891_0_3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a115420891_0_3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3a115420891_0_3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3a115420891_0_3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a115420891_0_3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3a115420891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a115420891_0_3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3a115420891_0_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3a115420891_0_3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3a115420891_0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a115420891_0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3a115420891_0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a115420891_0_3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a115420891_0_3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3a7ab6d398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3a7ab6d39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a115420891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a115420891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a115420891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a115420891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a115420891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a115420891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a115420891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a115420891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a115420891_0_2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a115420891_0_2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a115420891_0_2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a115420891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a115420891_0_3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a115420891_0_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3a115420891_0_3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3a115420891_0_3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Science of Flight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HINZScience Rocketry Day III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Stability</a:t>
            </a:r>
            <a:endParaRPr/>
          </a:p>
        </p:txBody>
      </p:sp>
      <p:sp>
        <p:nvSpPr>
          <p:cNvPr id="330" name="Google Shape;330;p22"/>
          <p:cNvSpPr txBox="1"/>
          <p:nvPr>
            <p:ph idx="1" type="body"/>
          </p:nvPr>
        </p:nvSpPr>
        <p:spPr>
          <a:xfrm>
            <a:off x="1303800" y="1538625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●"/>
            </a:pP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Stability</a:t>
            </a: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 critical — rockets behave like arrows: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○"/>
            </a:pP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Center of Gravity (CG):</a:t>
            </a: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point where mass is balanced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○"/>
            </a:pP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Center of Pressure (CP):</a:t>
            </a: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point where aerodynamic forces act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●"/>
            </a:pP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stability, </a:t>
            </a: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CG must be ahead of CP</a:t>
            </a:r>
            <a:endParaRPr b="1"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○"/>
            </a:pP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 least one caliper (diameter of rocket)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●"/>
            </a:pP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Improper balance = unstable, tumbling flight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" name="Google Shape;335;p23" title="Screen Shot 2025-11-06 at 8.03.45 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000" y="1760500"/>
            <a:ext cx="8762000" cy="198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Axes of Motion</a:t>
            </a:r>
            <a:endParaRPr/>
          </a:p>
        </p:txBody>
      </p:sp>
      <p:sp>
        <p:nvSpPr>
          <p:cNvPr id="341" name="Google Shape;341;p24"/>
          <p:cNvSpPr txBox="1"/>
          <p:nvPr>
            <p:ph idx="1" type="body"/>
          </p:nvPr>
        </p:nvSpPr>
        <p:spPr>
          <a:xfrm>
            <a:off x="1303800" y="1597875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●"/>
            </a:pPr>
            <a:r>
              <a:rPr b="1"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Longitudinal Axis:</a:t>
            </a:r>
            <a:r>
              <a:rPr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roll (spinning like a bullet)</a:t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●"/>
            </a:pPr>
            <a:r>
              <a:rPr b="1"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Lateral Axis:</a:t>
            </a:r>
            <a:r>
              <a:rPr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pitch (nose up/down)</a:t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●"/>
            </a:pPr>
            <a:r>
              <a:rPr b="1"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Vertical Axis:</a:t>
            </a:r>
            <a:r>
              <a:rPr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yaw (nose moves side to side)</a:t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●"/>
            </a:pPr>
            <a:r>
              <a:rPr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stability depends on control around these axes</a:t>
            </a:r>
            <a:endParaRPr sz="2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find Center of Pressure</a:t>
            </a:r>
            <a:endParaRPr/>
          </a:p>
        </p:txBody>
      </p:sp>
      <p:sp>
        <p:nvSpPr>
          <p:cNvPr id="347" name="Google Shape;347;p25"/>
          <p:cNvSpPr txBox="1"/>
          <p:nvPr>
            <p:ph idx="1" type="body"/>
          </p:nvPr>
        </p:nvSpPr>
        <p:spPr>
          <a:xfrm>
            <a:off x="1303800" y="1990050"/>
            <a:ext cx="2932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800"/>
              <a:t>We will eventually use a computer Program to find this.</a:t>
            </a:r>
            <a:endParaRPr sz="2800"/>
          </a:p>
        </p:txBody>
      </p:sp>
      <p:pic>
        <p:nvPicPr>
          <p:cNvPr id="348" name="Google Shape;34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27725" y="1422972"/>
            <a:ext cx="4561625" cy="342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find the right Center of Gravity</a:t>
            </a:r>
            <a:endParaRPr/>
          </a:p>
        </p:txBody>
      </p:sp>
      <p:sp>
        <p:nvSpPr>
          <p:cNvPr id="354" name="Google Shape;354;p26"/>
          <p:cNvSpPr txBox="1"/>
          <p:nvPr>
            <p:ph idx="1" type="body"/>
          </p:nvPr>
        </p:nvSpPr>
        <p:spPr>
          <a:xfrm>
            <a:off x="1303800" y="1597875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2 Methods:</a:t>
            </a:r>
            <a:endParaRPr sz="1900"/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Balance Test</a:t>
            </a:r>
            <a:endParaRPr sz="19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/>
              <a:t>Indicate where ideal center of gravity is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/>
              <a:t>Balance on finger to find current center of gravity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/>
              <a:t>Adjust weight in nose cone to move CG to ideal spot</a:t>
            </a:r>
            <a:endParaRPr sz="17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String Test</a:t>
            </a:r>
            <a:endParaRPr sz="19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/>
              <a:t>Attach string at rocket’s CG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/>
              <a:t>Swing in a circle — if nose points forward steadily, rocket is stable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/>
              <a:t>If it wobbles or tumbles, adjust weight or fin size/placement</a:t>
            </a:r>
            <a:endParaRPr sz="1700"/>
          </a:p>
          <a:p>
            <a:pPr indent="0" lvl="0" marL="9144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7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Weekly Overview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now?</a:t>
            </a:r>
            <a:endParaRPr/>
          </a:p>
        </p:txBody>
      </p:sp>
      <p:sp>
        <p:nvSpPr>
          <p:cNvPr id="365" name="Google Shape;365;p2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400"/>
              <a:t>Instructions on Building</a:t>
            </a:r>
            <a:endParaRPr sz="3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Bottle Rocket Launch Current Standings</a:t>
            </a:r>
            <a:endParaRPr/>
          </a:p>
        </p:txBody>
      </p:sp>
      <p:graphicFrame>
        <p:nvGraphicFramePr>
          <p:cNvPr id="371" name="Google Shape;371;p29"/>
          <p:cNvGraphicFramePr/>
          <p:nvPr/>
        </p:nvGraphicFramePr>
        <p:xfrm>
          <a:off x="213375" y="1198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{573FEE0D-BEFA-4DB0-B0EA-D4C7ED094DF2}</a:tableStyleId>
              </a:tblPr>
              <a:tblGrid>
                <a:gridCol w="788850"/>
                <a:gridCol w="848775"/>
                <a:gridCol w="579125"/>
                <a:gridCol w="938650"/>
                <a:gridCol w="599100"/>
                <a:gridCol w="978600"/>
                <a:gridCol w="609075"/>
                <a:gridCol w="968625"/>
                <a:gridCol w="619075"/>
                <a:gridCol w="1138400"/>
                <a:gridCol w="609075"/>
              </a:tblGrid>
              <a:tr h="53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Period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Overall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YDS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 Oz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YDS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YDS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YDS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Neg.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YDS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517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Brown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Brown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Kramer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Weeks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53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Jackson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Jackson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517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Sierra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Sierra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Coapland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Coapland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-11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517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Church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Bell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Church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517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8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Therres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38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Shultz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Therres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38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Tinsley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Mcduffie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-36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we doing today?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" sz="2600"/>
              <a:t>l</a:t>
            </a:r>
            <a:r>
              <a:rPr lang="en" sz="2600"/>
              <a:t>esson : </a:t>
            </a:r>
            <a:r>
              <a:rPr lang="en" sz="2600"/>
              <a:t>Newton's</a:t>
            </a:r>
            <a:r>
              <a:rPr lang="en" sz="2600"/>
              <a:t> Laws and the science of flight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" sz="2600"/>
              <a:t>Quiz: Bottle Rockets and History of Flight</a:t>
            </a:r>
            <a:endParaRPr sz="2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Sir Isaac Newton</a:t>
            </a:r>
            <a:endParaRPr/>
          </a:p>
        </p:txBody>
      </p:sp>
      <p:sp>
        <p:nvSpPr>
          <p:cNvPr id="290" name="Google Shape;290;p15"/>
          <p:cNvSpPr txBox="1"/>
          <p:nvPr>
            <p:ph idx="1" type="body"/>
          </p:nvPr>
        </p:nvSpPr>
        <p:spPr>
          <a:xfrm>
            <a:off x="1303800" y="1597875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17th century Scientist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Credited with the laws of motion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Related motion to gravity using </a:t>
            </a:r>
            <a:r>
              <a:rPr lang="en" sz="2400"/>
              <a:t>mathematics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Newton’s Three Laws of Motion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Newton’s First Law</a:t>
            </a:r>
            <a:endParaRPr/>
          </a:p>
        </p:txBody>
      </p:sp>
      <p:sp>
        <p:nvSpPr>
          <p:cNvPr id="301" name="Google Shape;301;p17"/>
          <p:cNvSpPr txBox="1"/>
          <p:nvPr>
            <p:ph idx="1" type="body"/>
          </p:nvPr>
        </p:nvSpPr>
        <p:spPr>
          <a:xfrm>
            <a:off x="1303800" y="1597875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“A body at rest tends to stay at rest, and a body in motion tends to stay in motion unless acted upon by an outside force.”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Explains the concept of </a:t>
            </a: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rest vs. motion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rocket on the pad = balanced forces (gravity vs. support)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thrust begins, forces become </a:t>
            </a: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unbalanced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the rocket moves upward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Spacecraft example: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moves in a straight line unless gravity or another force changes its motion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Newton’s Second Law</a:t>
            </a:r>
            <a:endParaRPr/>
          </a:p>
        </p:txBody>
      </p:sp>
      <p:sp>
        <p:nvSpPr>
          <p:cNvPr id="307" name="Google Shape;307;p18"/>
          <p:cNvSpPr txBox="1"/>
          <p:nvPr>
            <p:ph idx="1" type="body"/>
          </p:nvPr>
        </p:nvSpPr>
        <p:spPr>
          <a:xfrm>
            <a:off x="1303800" y="13009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“The rate of change in momentum is proportional to the force acting upon the body and in the direction of that force.”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Formula: </a:t>
            </a:r>
            <a:r>
              <a:rPr b="1"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 = m × a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Defines the relationship between </a:t>
            </a:r>
            <a:r>
              <a:rPr b="1"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force</a:t>
            </a: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mass</a:t>
            </a: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and </a:t>
            </a:r>
            <a:r>
              <a:rPr b="1"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acceleration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○"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Cannonball vs. cannon recoil — equal and opposite forces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○"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rockets: burning fuel (mass expelled) = thrust (force) that accelerates rocket upward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greater the mass of fuel burned and speed of exhaust gases, the greater the </a:t>
            </a:r>
            <a:r>
              <a:rPr b="1" lang="en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thrust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Newton’s Third Law</a:t>
            </a:r>
            <a:endParaRPr/>
          </a:p>
        </p:txBody>
      </p:sp>
      <p:sp>
        <p:nvSpPr>
          <p:cNvPr id="313" name="Google Shape;313;p19"/>
          <p:cNvSpPr txBox="1"/>
          <p:nvPr>
            <p:ph idx="1" type="body"/>
          </p:nvPr>
        </p:nvSpPr>
        <p:spPr>
          <a:xfrm>
            <a:off x="1303800" y="1597875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“For every action, there is an equal and opposite reaction.”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fundamental law of rocket propulsion</a:t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Action: gases expelled backward from the engine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Reaction: rocket moves forward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Key principle behind all flight — from fireworks to the Space Shuttle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Newton’s Laws Overview</a:t>
            </a:r>
            <a:endParaRPr/>
          </a:p>
        </p:txBody>
      </p:sp>
      <p:sp>
        <p:nvSpPr>
          <p:cNvPr id="319" name="Google Shape;319;p20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1st Law:</a:t>
            </a: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rocket stays still until thrust unbalances the forces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2nd Law:</a:t>
            </a: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Thrust depends on how much fuel (mass) and how fast it’s burned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3rd Law:</a:t>
            </a:r>
            <a:r>
              <a:rPr lang="en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expelled gases push the rocket upward with equal force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1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Rocket Aerodynamics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